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384" r:id="rId2"/>
    <p:sldId id="391" r:id="rId3"/>
    <p:sldId id="429" r:id="rId4"/>
    <p:sldId id="437" r:id="rId5"/>
    <p:sldId id="436" r:id="rId6"/>
    <p:sldId id="438" r:id="rId7"/>
    <p:sldId id="439" r:id="rId8"/>
    <p:sldId id="440" r:id="rId9"/>
    <p:sldId id="441" r:id="rId10"/>
    <p:sldId id="443" r:id="rId11"/>
    <p:sldId id="442" r:id="rId12"/>
    <p:sldId id="430" r:id="rId13"/>
    <p:sldId id="337" r:id="rId14"/>
    <p:sldId id="431" r:id="rId15"/>
    <p:sldId id="339" r:id="rId16"/>
    <p:sldId id="340" r:id="rId17"/>
    <p:sldId id="341" r:id="rId18"/>
    <p:sldId id="342" r:id="rId19"/>
    <p:sldId id="432" r:id="rId20"/>
    <p:sldId id="368" r:id="rId21"/>
    <p:sldId id="428" r:id="rId22"/>
    <p:sldId id="345" r:id="rId23"/>
    <p:sldId id="346" r:id="rId24"/>
    <p:sldId id="347" r:id="rId25"/>
    <p:sldId id="348" r:id="rId26"/>
    <p:sldId id="349" r:id="rId27"/>
    <p:sldId id="426" r:id="rId28"/>
    <p:sldId id="424" r:id="rId29"/>
    <p:sldId id="350" r:id="rId30"/>
    <p:sldId id="351" r:id="rId31"/>
    <p:sldId id="352" r:id="rId32"/>
    <p:sldId id="353" r:id="rId33"/>
    <p:sldId id="354" r:id="rId34"/>
    <p:sldId id="355" r:id="rId35"/>
    <p:sldId id="370" r:id="rId36"/>
    <p:sldId id="356" r:id="rId37"/>
    <p:sldId id="425" r:id="rId38"/>
    <p:sldId id="393" r:id="rId39"/>
    <p:sldId id="359" r:id="rId40"/>
    <p:sldId id="435" r:id="rId41"/>
    <p:sldId id="361" r:id="rId42"/>
    <p:sldId id="362" r:id="rId43"/>
    <p:sldId id="363" r:id="rId44"/>
    <p:sldId id="364" r:id="rId45"/>
    <p:sldId id="365" r:id="rId46"/>
    <p:sldId id="433" r:id="rId47"/>
    <p:sldId id="434" r:id="rId48"/>
    <p:sldId id="385" r:id="rId4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57D2F"/>
    <a:srgbClr val="FFE699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2"/>
    <p:restoredTop sz="92817"/>
  </p:normalViewPr>
  <p:slideViewPr>
    <p:cSldViewPr snapToGrid="0">
      <p:cViewPr varScale="1">
        <p:scale>
          <a:sx n="46" d="100"/>
          <a:sy n="46" d="100"/>
        </p:scale>
        <p:origin x="168" y="1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A4EC3685-9B28-6A4A-924D-C1BC998BFBE9}" type="datetimeFigureOut">
              <a:rPr kumimoji="1" lang="zh-TW" altLang="en-US" smtClean="0"/>
              <a:pPr/>
              <a:t>2022/4/7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8D77919A-BBCB-BC4C-BA96-997795B5D5BE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416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7213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4930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1420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6015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3312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2281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536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8190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4033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3698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8360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7957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8400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074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8225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9517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B7A87EF4-5EF7-F643-9A42-84A546F6DE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rgbClr val="000000">
              <a:alpha val="67059"/>
            </a:srgbClr>
          </a:solidFill>
        </p:spPr>
        <p:txBody>
          <a:bodyPr anchor="b"/>
          <a:lstStyle>
            <a:lvl1pPr algn="ctr"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rgbClr val="000000">
              <a:alpha val="47843"/>
            </a:srgbClr>
          </a:solidFill>
        </p:spPr>
        <p:txBody>
          <a:bodyPr/>
          <a:lstStyle>
            <a:lvl1pPr marL="0" indent="0" algn="ctr">
              <a:buNone/>
              <a:defRPr sz="2400" b="0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按一下以編輯母片副標題樣式</a:t>
            </a:r>
          </a:p>
        </p:txBody>
      </p:sp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9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5772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5530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室外, 地面, 水 的圖片&#10;&#10;自動產生的描述">
            <a:extLst>
              <a:ext uri="{FF2B5EF4-FFF2-40B4-BE49-F238E27FC236}">
                <a16:creationId xmlns:a16="http://schemas.microsoft.com/office/drawing/2014/main" id="{5AD13EA5-D89C-0749-BE9D-8C818381A0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326543" cy="7868443"/>
          </a:xfrm>
          <a:prstGeom prst="rect">
            <a:avLst/>
          </a:prstGeom>
          <a:solidFill>
            <a:srgbClr val="0096FF"/>
          </a:solidFill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073426" y="1703672"/>
            <a:ext cx="11118574" cy="3385163"/>
          </a:xfrm>
          <a:solidFill>
            <a:srgbClr val="FFFFFF">
              <a:alpha val="50000"/>
            </a:srgbClr>
          </a:solidFill>
        </p:spPr>
        <p:txBody>
          <a:bodyPr anchor="b">
            <a:noAutofit/>
          </a:bodyPr>
          <a:lstStyle>
            <a:lvl1pPr algn="r">
              <a:defRPr sz="11500" b="0" i="0" baseline="0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  <a:effectLst>
                  <a:glow rad="25400">
                    <a:schemeClr val="bg1"/>
                  </a:glow>
                </a:effectLst>
                <a:latin typeface="Source Han Sans TW Medium" panose="020B0500000000000000" pitchFamily="34" charset="-128"/>
                <a:ea typeface="Source Han Sans TW Medium" panose="020B0500000000000000" pitchFamily="34" charset="-128"/>
                <a:cs typeface="Consolas" panose="020B0609020204030204" pitchFamily="49" charset="0"/>
              </a:defRPr>
            </a:lvl1pPr>
          </a:lstStyle>
          <a:p>
            <a:r>
              <a:rPr kumimoji="1" lang="zh-TW" altLang="en-US" dirty="0"/>
              <a:t>標題</a:t>
            </a:r>
          </a:p>
        </p:txBody>
      </p:sp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64D516F-ACD2-E348-AB39-2C31C57E2438}"/>
              </a:ext>
            </a:extLst>
          </p:cNvPr>
          <p:cNvSpPr/>
          <p:nvPr userDrawn="1"/>
        </p:nvSpPr>
        <p:spPr>
          <a:xfrm>
            <a:off x="324465" y="5743181"/>
            <a:ext cx="2723535" cy="97829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背景圖來源：</a:t>
            </a:r>
            <a:r>
              <a:rPr kumimoji="1" lang="en" altLang="zh-TW" sz="12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 https://</a:t>
            </a:r>
            <a:r>
              <a:rPr kumimoji="1" lang="en" altLang="zh-TW" sz="1200" b="0" i="0" err="1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www.wallsauce.com</a:t>
            </a:r>
            <a:r>
              <a:rPr kumimoji="1" lang="en" altLang="zh-TW" sz="12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/</a:t>
            </a:r>
            <a:r>
              <a:rPr kumimoji="1" lang="en" altLang="zh-TW" sz="1200" b="0" i="0" err="1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eu</a:t>
            </a:r>
            <a:r>
              <a:rPr kumimoji="1" lang="en" altLang="zh-TW" sz="12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/designer-wallpaper-murals/natural-history-museum-dinosaurs-pattern-wall-mural</a:t>
            </a:r>
            <a:endParaRPr kumimoji="1" lang="zh-TW" altLang="en-US" sz="1200" b="0" i="0">
              <a:solidFill>
                <a:schemeClr val="tx1"/>
              </a:solidFill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FAE9A56-1AD3-A741-AE74-3352E51A7A65}"/>
              </a:ext>
            </a:extLst>
          </p:cNvPr>
          <p:cNvSpPr/>
          <p:nvPr userDrawn="1"/>
        </p:nvSpPr>
        <p:spPr>
          <a:xfrm>
            <a:off x="3431458" y="5743181"/>
            <a:ext cx="5476568" cy="97829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創作共用</a:t>
            </a:r>
            <a:r>
              <a:rPr lang="en-US" altLang="zh-TW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-</a:t>
            </a:r>
            <a:r>
              <a:rPr lang="zh-TW" altLang="en-US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姓名   標示</a:t>
            </a:r>
            <a:r>
              <a:rPr lang="en-US" altLang="zh-TW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-</a:t>
            </a:r>
            <a:r>
              <a:rPr lang="zh-TW" altLang="en-US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非商業性</a:t>
            </a:r>
            <a:r>
              <a:rPr lang="en-US" altLang="zh-TW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-</a:t>
            </a:r>
            <a:r>
              <a:rPr lang="zh-TW" altLang="en-US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相同方式分享</a:t>
            </a:r>
            <a:endParaRPr kumimoji="1" lang="zh-TW" altLang="en-US" sz="1800" b="0" i="0">
              <a:solidFill>
                <a:schemeClr val="tx1"/>
              </a:solidFill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  <a:p>
            <a:pPr algn="ctr"/>
            <a:r>
              <a:rPr kumimoji="1" lang="en-US" altLang="zh-TW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CC-BY-NC-SA</a:t>
            </a:r>
            <a:endParaRPr kumimoji="1" lang="zh-TW" altLang="en-US" sz="1800" b="0" i="0">
              <a:solidFill>
                <a:schemeClr val="tx1"/>
              </a:solidFill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0917A91C-AC1A-1E47-AB97-0E55BDBDE6DA}"/>
              </a:ext>
            </a:extLst>
          </p:cNvPr>
          <p:cNvSpPr txBox="1">
            <a:spLocks/>
          </p:cNvSpPr>
          <p:nvPr userDrawn="1"/>
        </p:nvSpPr>
        <p:spPr>
          <a:xfrm>
            <a:off x="1073426" y="86626"/>
            <a:ext cx="11118574" cy="102663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j-cs"/>
              </a:defRPr>
            </a:lvl1pPr>
          </a:lstStyle>
          <a:p>
            <a:pPr algn="r"/>
            <a:r>
              <a:rPr lang="zh-TW" altLang="en-US" sz="4000" b="0" i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作業系統概論</a:t>
            </a:r>
            <a:r>
              <a:rPr lang="zh-TW" altLang="en-US" sz="4000" b="0" i="0" baseline="3000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基於</a:t>
            </a:r>
            <a:r>
              <a:rPr lang="en-US" altLang="zh-TW" sz="4000" b="0" i="0" baseline="3000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GNU/Linux</a:t>
            </a:r>
            <a:endParaRPr lang="zh-TW" altLang="en-US" sz="4000" b="0" i="0" baseline="30000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CD2E62-7DD4-EE4B-9786-6BD72A3BBAD9}"/>
              </a:ext>
            </a:extLst>
          </p:cNvPr>
          <p:cNvSpPr txBox="1"/>
          <p:nvPr userDrawn="1"/>
        </p:nvSpPr>
        <p:spPr>
          <a:xfrm>
            <a:off x="1073426" y="1113261"/>
            <a:ext cx="11118574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中正大學，資工系，作業系統實驗室，副教授 羅習五，</a:t>
            </a:r>
            <a:r>
              <a:rPr lang="en-US" altLang="zh-TW" sz="1800" b="0" i="0" err="1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shiwulo@gmail.com</a:t>
            </a:r>
            <a:endParaRPr lang="zh-TW" altLang="en-US" sz="1800" b="0" i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0692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0917A91C-AC1A-1E47-AB97-0E55BDBDE6DA}"/>
              </a:ext>
            </a:extLst>
          </p:cNvPr>
          <p:cNvSpPr txBox="1">
            <a:spLocks/>
          </p:cNvSpPr>
          <p:nvPr userDrawn="1"/>
        </p:nvSpPr>
        <p:spPr>
          <a:xfrm>
            <a:off x="1073426" y="86626"/>
            <a:ext cx="11118574" cy="102663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j-cs"/>
              </a:defRPr>
            </a:lvl1pPr>
          </a:lstStyle>
          <a:p>
            <a:pPr algn="r"/>
            <a:r>
              <a:rPr lang="zh-TW" altLang="en-US" sz="4000" b="0" i="0" baseline="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系統程式設計</a:t>
            </a:r>
            <a:r>
              <a:rPr lang="zh-TW" altLang="en-US" sz="4000" b="0" i="0" baseline="300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基於</a:t>
            </a:r>
            <a:r>
              <a:rPr lang="en-US" altLang="zh-TW" sz="4000" b="0" i="0" baseline="300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GNU/Linux</a:t>
            </a:r>
            <a:endParaRPr lang="zh-TW" altLang="en-US" sz="4000" b="0" i="0" baseline="30000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CD2E62-7DD4-EE4B-9786-6BD72A3BBAD9}"/>
              </a:ext>
            </a:extLst>
          </p:cNvPr>
          <p:cNvSpPr txBox="1"/>
          <p:nvPr userDrawn="1"/>
        </p:nvSpPr>
        <p:spPr>
          <a:xfrm>
            <a:off x="1073426" y="1113261"/>
            <a:ext cx="11118574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中正大學，資工系，作業系統實驗室，副教授 羅習五，</a:t>
            </a:r>
            <a:r>
              <a:rPr lang="en-US" altLang="zh-TW" sz="1800" b="0" i="0" err="1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shiwulo@gmail.com</a:t>
            </a:r>
            <a:endParaRPr lang="zh-TW" altLang="en-US" sz="1800" b="0" i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30C5F69-F00C-2B49-99A5-ECFB7CC037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4594" y="0"/>
            <a:ext cx="10502297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2767054" y="2932866"/>
            <a:ext cx="6502887" cy="3925134"/>
          </a:xfrm>
          <a:noFill/>
        </p:spPr>
        <p:txBody>
          <a:bodyPr anchor="ctr">
            <a:noAutofit/>
          </a:bodyPr>
          <a:lstStyle>
            <a:lvl1pPr algn="ctr">
              <a:defRPr sz="9600" b="0" i="0" baseline="0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  <a:effectLst>
                  <a:glow rad="25400">
                    <a:schemeClr val="bg1"/>
                  </a:glow>
                </a:effectLst>
                <a:latin typeface="Source Han Sans TW Normal" panose="020B0400000000000000" pitchFamily="34" charset="-128"/>
                <a:ea typeface="Source Han Sans TW Normal" panose="020B0400000000000000" pitchFamily="34" charset="-128"/>
                <a:cs typeface="Consolas" panose="020B0609020204030204" pitchFamily="49" charset="0"/>
              </a:defRPr>
            </a:lvl1pPr>
          </a:lstStyle>
          <a:p>
            <a:r>
              <a:rPr kumimoji="1" lang="zh-TW" altLang="en-US" dirty="0"/>
              <a:t>標題</a:t>
            </a:r>
          </a:p>
        </p:txBody>
      </p:sp>
    </p:spTree>
    <p:extLst>
      <p:ext uri="{BB962C8B-B14F-4D97-AF65-F5344CB8AC3E}">
        <p14:creationId xmlns:p14="http://schemas.microsoft.com/office/powerpoint/2010/main" val="2920212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9843" y="194872"/>
            <a:ext cx="7613048" cy="6280879"/>
          </a:xfrm>
        </p:spPr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ED9185E-F590-4844-832D-FD8D898C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949" y="0"/>
            <a:ext cx="4741664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52891" y="4122295"/>
            <a:ext cx="3074939" cy="2353456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effectLst>
                  <a:glow rad="101600">
                    <a:srgbClr val="FFFC00">
                      <a:alpha val="60000"/>
                    </a:srgb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155176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194434" cy="1325563"/>
          </a:xfrm>
        </p:spPr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4" name="圖片 3" descr="一張含有 動物, 爬蟲動物 的圖片&#10;&#10;自動產生的描述">
            <a:extLst>
              <a:ext uri="{FF2B5EF4-FFF2-40B4-BE49-F238E27FC236}">
                <a16:creationId xmlns:a16="http://schemas.microsoft.com/office/drawing/2014/main" id="{7B20F62D-0299-7B4F-9374-C4C84200C5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2634" y="-51266"/>
            <a:ext cx="2159366" cy="18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59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B53FB4D8-1F0D-FD40-AFA4-58A6917FF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56F5530-633C-3D46-8FA0-06D7365F8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3" name="圖片 2" descr="一張含有 個人, 服飾, 白色, 女性 的圖片&#10;&#10;自動產生的描述">
            <a:extLst>
              <a:ext uri="{FF2B5EF4-FFF2-40B4-BE49-F238E27FC236}">
                <a16:creationId xmlns:a16="http://schemas.microsoft.com/office/drawing/2014/main" id="{77D3B198-8551-9B49-B202-6040C8485E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189297" y="4874370"/>
            <a:ext cx="2002703" cy="198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71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B53FB4D8-1F0D-FD40-AFA4-58A6917FF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56F5530-633C-3D46-8FA0-06D7365F8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8" name="圖片 7" descr="一張含有 個人, 男人, 套裝, 室內 的圖片&#10;&#10;自動產生的描述">
            <a:extLst>
              <a:ext uri="{FF2B5EF4-FFF2-40B4-BE49-F238E27FC236}">
                <a16:creationId xmlns:a16="http://schemas.microsoft.com/office/drawing/2014/main" id="{2E1354E9-FA69-764B-8002-91C5040722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2506" y="4216712"/>
            <a:ext cx="1929493" cy="264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61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B53FB4D8-1F0D-FD40-AFA4-58A6917FF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56F5530-633C-3D46-8FA0-06D7365F8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4" name="圖片 3" descr="一張含有 電腦, 坐, 女性, 年輕 的圖片&#10;&#10;自動產生的描述">
            <a:extLst>
              <a:ext uri="{FF2B5EF4-FFF2-40B4-BE49-F238E27FC236}">
                <a16:creationId xmlns:a16="http://schemas.microsoft.com/office/drawing/2014/main" id="{7380A3E3-1098-AE40-9BDF-131694EF6E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68132"/>
            <a:ext cx="2480808" cy="181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92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電子用品, 監視器, 顯示, 膝上型電腦 的圖片&#10;&#10;自動產生的描述">
            <a:extLst>
              <a:ext uri="{FF2B5EF4-FFF2-40B4-BE49-F238E27FC236}">
                <a16:creationId xmlns:a16="http://schemas.microsoft.com/office/drawing/2014/main" id="{5B266F2E-5A4C-8D4E-A1FE-ABA17824D7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9567" y="-285390"/>
            <a:ext cx="11362545" cy="693885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54046" y="365125"/>
            <a:ext cx="9788577" cy="81379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62200" y="1178915"/>
            <a:ext cx="8880423" cy="466725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defRPr>
            </a:lvl1pPr>
            <a:lvl2pPr marL="685800" indent="-228600">
              <a:buFontTx/>
              <a:buBlip>
                <a:blip r:embed="rId3"/>
              </a:buBlip>
              <a:defRPr b="0" i="0">
                <a:solidFill>
                  <a:schemeClr val="bg1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defRPr>
            </a:lvl2pPr>
            <a:lvl3pPr>
              <a:defRPr b="0" i="0">
                <a:solidFill>
                  <a:schemeClr val="bg1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defRPr>
            </a:lvl3pPr>
            <a:lvl4pPr>
              <a:defRPr b="0" i="0">
                <a:solidFill>
                  <a:schemeClr val="bg1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defRPr>
            </a:lvl4pPr>
            <a:lvl5pPr>
              <a:defRPr b="0" i="0">
                <a:solidFill>
                  <a:schemeClr val="bg1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8" name="圖片 7" descr="一張含有 個人, 服飾, 室內, 女性 的圖片&#10;&#10;自動產生的描述">
            <a:extLst>
              <a:ext uri="{FF2B5EF4-FFF2-40B4-BE49-F238E27FC236}">
                <a16:creationId xmlns:a16="http://schemas.microsoft.com/office/drawing/2014/main" id="{E04FF070-017C-D54E-9F7A-DC1B9D10E4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79513" y="3354363"/>
            <a:ext cx="2362200" cy="35179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5236E21-2F41-C04B-8F28-0941118FAA9D}"/>
              </a:ext>
            </a:extLst>
          </p:cNvPr>
          <p:cNvSpPr/>
          <p:nvPr userDrawn="1"/>
        </p:nvSpPr>
        <p:spPr>
          <a:xfrm>
            <a:off x="0" y="6595264"/>
            <a:ext cx="7315200" cy="276999"/>
          </a:xfrm>
          <a:prstGeom prst="rect">
            <a:avLst/>
          </a:prstGeom>
          <a:solidFill>
            <a:srgbClr val="FFFFFF">
              <a:alpha val="47059"/>
            </a:srgbClr>
          </a:solidFill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圖片來源：</a:t>
            </a:r>
            <a:r>
              <a:rPr lang="en-US" altLang="zh-TW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https://</a:t>
            </a:r>
            <a:r>
              <a:rPr lang="en-US" altLang="zh-TW" sz="120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www.hiclipart.com</a:t>
            </a:r>
            <a:r>
              <a:rPr lang="en-US" altLang="zh-TW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/free-transparent-background-</a:t>
            </a:r>
            <a:r>
              <a:rPr lang="en-US" altLang="zh-TW" sz="120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png</a:t>
            </a:r>
            <a:r>
              <a:rPr lang="en-US" altLang="zh-TW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-clipart-</a:t>
            </a:r>
            <a:r>
              <a:rPr lang="en-US" altLang="zh-TW" sz="120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dwxzu</a:t>
            </a:r>
            <a:endParaRPr lang="zh-TW" altLang="en-US" sz="1200">
              <a:solidFill>
                <a:schemeClr val="bg2">
                  <a:lumMod val="50000"/>
                </a:schemeClr>
              </a:solidFill>
              <a:latin typeface="Source Han Sans TC Light" panose="020B0300000000000000" pitchFamily="34" charset="-128"/>
              <a:ea typeface="Source Han Sans T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5066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FDB24F-1125-6E4C-8D80-7E52A5D4DEE8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448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電子用品, 監視器, 顯示, 膝上型電腦 的圖片&#10;&#10;自動產生的描述">
            <a:extLst>
              <a:ext uri="{FF2B5EF4-FFF2-40B4-BE49-F238E27FC236}">
                <a16:creationId xmlns:a16="http://schemas.microsoft.com/office/drawing/2014/main" id="{BE4C0FD4-B872-6642-9ADC-A316738693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7061" y="-205094"/>
            <a:ext cx="11362545" cy="693885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AB9CBE3-9FE6-B041-81E4-3B6D75353E79}"/>
              </a:ext>
            </a:extLst>
          </p:cNvPr>
          <p:cNvSpPr/>
          <p:nvPr userDrawn="1"/>
        </p:nvSpPr>
        <p:spPr>
          <a:xfrm>
            <a:off x="1405054" y="412595"/>
            <a:ext cx="9882174" cy="5519854"/>
          </a:xfrm>
          <a:prstGeom prst="rect">
            <a:avLst/>
          </a:prstGeom>
          <a:solidFill>
            <a:srgbClr val="7A05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0" i="0"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5EACEF44-4596-8347-9967-105E6438F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046" y="365125"/>
            <a:ext cx="9788577" cy="81379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A2416787-EA94-0047-9D91-A2CA94F23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200" y="1178915"/>
            <a:ext cx="8880423" cy="466725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defRPr>
            </a:lvl1pPr>
            <a:lvl2pPr marL="685800" indent="-228600">
              <a:buFontTx/>
              <a:buBlip>
                <a:blip r:embed="rId3"/>
              </a:buBlip>
              <a:defRPr b="0" i="0">
                <a:solidFill>
                  <a:schemeClr val="bg1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defRPr>
            </a:lvl2pPr>
            <a:lvl3pPr>
              <a:defRPr b="0" i="0">
                <a:solidFill>
                  <a:schemeClr val="bg1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defRPr>
            </a:lvl3pPr>
            <a:lvl4pPr>
              <a:defRPr b="0" i="0">
                <a:solidFill>
                  <a:schemeClr val="bg1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defRPr>
            </a:lvl4pPr>
            <a:lvl5pPr>
              <a:defRPr b="0" i="0">
                <a:solidFill>
                  <a:schemeClr val="bg1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D64D39-9AAB-A345-95B2-98556C7C228F}"/>
              </a:ext>
            </a:extLst>
          </p:cNvPr>
          <p:cNvSpPr/>
          <p:nvPr userDrawn="1"/>
        </p:nvSpPr>
        <p:spPr>
          <a:xfrm>
            <a:off x="0" y="6595264"/>
            <a:ext cx="7315200" cy="276999"/>
          </a:xfrm>
          <a:prstGeom prst="rect">
            <a:avLst/>
          </a:prstGeom>
          <a:solidFill>
            <a:srgbClr val="FFFFFF">
              <a:alpha val="47059"/>
            </a:srgbClr>
          </a:solidFill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圖片來源：</a:t>
            </a:r>
            <a:r>
              <a:rPr lang="en-US" altLang="zh-TW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https://</a:t>
            </a:r>
            <a:r>
              <a:rPr lang="en-US" altLang="zh-TW" sz="120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www.hiclipart.com</a:t>
            </a:r>
            <a:r>
              <a:rPr lang="en-US" altLang="zh-TW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/free-transparent-background-</a:t>
            </a:r>
            <a:r>
              <a:rPr lang="en-US" altLang="zh-TW" sz="120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png</a:t>
            </a:r>
            <a:r>
              <a:rPr lang="en-US" altLang="zh-TW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-clipart-</a:t>
            </a:r>
            <a:r>
              <a:rPr lang="en-US" altLang="zh-TW" sz="120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dwxzu</a:t>
            </a:r>
            <a:endParaRPr lang="zh-TW" altLang="en-US" sz="1200">
              <a:solidFill>
                <a:schemeClr val="bg2">
                  <a:lumMod val="50000"/>
                </a:schemeClr>
              </a:solidFill>
              <a:latin typeface="Source Han Sans TC Light" panose="020B0300000000000000" pitchFamily="34" charset="-128"/>
              <a:ea typeface="Source Han Sans TC Light" panose="020B0300000000000000" pitchFamily="34" charset="-128"/>
            </a:endParaRPr>
          </a:p>
        </p:txBody>
      </p:sp>
      <p:pic>
        <p:nvPicPr>
          <p:cNvPr id="6" name="圖片 5" descr="一張含有 個人, 服飾, 室內, 女性 的圖片&#10;&#10;自動產生的描述">
            <a:extLst>
              <a:ext uri="{FF2B5EF4-FFF2-40B4-BE49-F238E27FC236}">
                <a16:creationId xmlns:a16="http://schemas.microsoft.com/office/drawing/2014/main" id="{5F4A30BC-FB27-AD4F-80C8-3EE5A18629D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79513" y="3354363"/>
            <a:ext cx="23622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443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電子用品, 監視器, 顯示, 膝上型電腦 的圖片&#10;&#10;自動產生的描述">
            <a:extLst>
              <a:ext uri="{FF2B5EF4-FFF2-40B4-BE49-F238E27FC236}">
                <a16:creationId xmlns:a16="http://schemas.microsoft.com/office/drawing/2014/main" id="{5B266F2E-5A4C-8D4E-A1FE-ABA17824D7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8793" y="-311690"/>
            <a:ext cx="11362545" cy="693885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05778" y="365126"/>
            <a:ext cx="9788577" cy="813789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ource Han Sans TW Normal" panose="020B0400000000000000" pitchFamily="34" charset="-128"/>
                <a:ea typeface="Source Han Sans TW Normal" panose="020B0400000000000000" pitchFamily="34" charset="-128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49286" y="1178915"/>
            <a:ext cx="9114832" cy="466725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1pPr>
            <a:lvl2pPr marL="685800" indent="-228600">
              <a:buFontTx/>
              <a:buBlip>
                <a:blip r:embed="rId3"/>
              </a:buBlip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2pPr>
            <a:lvl3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3pPr>
            <a:lvl4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4pPr>
            <a:lvl5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236E21-2F41-C04B-8F28-0941118FAA9D}"/>
              </a:ext>
            </a:extLst>
          </p:cNvPr>
          <p:cNvSpPr/>
          <p:nvPr userDrawn="1"/>
        </p:nvSpPr>
        <p:spPr>
          <a:xfrm>
            <a:off x="2449285" y="6396335"/>
            <a:ext cx="9499348" cy="461665"/>
          </a:xfrm>
          <a:prstGeom prst="rect">
            <a:avLst/>
          </a:prstGeom>
          <a:solidFill>
            <a:srgbClr val="FFFFFF">
              <a:alpha val="47059"/>
            </a:srgbClr>
          </a:solidFill>
        </p:spPr>
        <p:txBody>
          <a:bodyPr wrap="square">
            <a:spAutoFit/>
          </a:bodyPr>
          <a:lstStyle/>
          <a:p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圖片來源：</a:t>
            </a:r>
            <a:r>
              <a:rPr lang="en-US" altLang="zh-TW" sz="8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https://</a:t>
            </a:r>
            <a:r>
              <a:rPr lang="en-US" altLang="zh-TW" sz="800" dirty="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www.hiclipart.com</a:t>
            </a:r>
            <a:r>
              <a:rPr lang="en-US" altLang="zh-TW" sz="8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/free-transparent-background-</a:t>
            </a:r>
            <a:r>
              <a:rPr lang="en-US" altLang="zh-TW" sz="800" dirty="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png</a:t>
            </a:r>
            <a:r>
              <a:rPr lang="en-US" altLang="zh-TW" sz="8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-clipart-</a:t>
            </a:r>
            <a:r>
              <a:rPr lang="en-US" altLang="zh-TW" sz="800" dirty="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dwxzu</a:t>
            </a:r>
            <a:endParaRPr lang="en-US" altLang="zh-TW" sz="800" dirty="0">
              <a:solidFill>
                <a:schemeClr val="bg2">
                  <a:lumMod val="50000"/>
                </a:schemeClr>
              </a:solidFill>
              <a:latin typeface="Source Han Sans TC Light" panose="020B0300000000000000" pitchFamily="34" charset="-128"/>
              <a:ea typeface="Source Han Sans TC Light" panose="020B0300000000000000" pitchFamily="34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8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https://my-</a:t>
            </a:r>
            <a:r>
              <a:rPr lang="en" altLang="zh-TW" sz="800" dirty="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cte.com</a:t>
            </a:r>
            <a:r>
              <a:rPr lang="en" altLang="zh-TW" sz="8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/2017/05/06/%E9%87%91%E5%9F%8E%E6%AD%A6%E5%9C%A8%E8%8F%9C%E5%B8%82%E5%A0%B4%E8%BF%B7%E6%9A%88%E5%A4%A7%E5%AC%B8%E5%80%91-%E5%A5%94%E7%9B%B8%E8%B5%B0%E5%91%8A%E5%BC%95%E9%A8%B7%E5%8B%95/</a:t>
            </a:r>
            <a:endParaRPr lang="zh-TW" altLang="en-US" sz="800" dirty="0">
              <a:solidFill>
                <a:schemeClr val="bg2">
                  <a:lumMod val="50000"/>
                </a:schemeClr>
              </a:solidFill>
              <a:latin typeface="Source Han Sans TC Light" panose="020B0300000000000000" pitchFamily="34" charset="-128"/>
              <a:ea typeface="Source Han Sans TC Light" panose="020B0300000000000000" pitchFamily="34" charset="-128"/>
            </a:endParaRPr>
          </a:p>
        </p:txBody>
      </p:sp>
      <p:pic>
        <p:nvPicPr>
          <p:cNvPr id="5" name="圖片 4" descr="一張含有 個人, 男人, 擴音器, 電子用品 的圖片&#10;&#10;自動產生的描述">
            <a:extLst>
              <a:ext uri="{FF2B5EF4-FFF2-40B4-BE49-F238E27FC236}">
                <a16:creationId xmlns:a16="http://schemas.microsoft.com/office/drawing/2014/main" id="{1CBD93B6-A627-4847-9770-466F474614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9908" y="4209143"/>
            <a:ext cx="2877439" cy="26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700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11E273CA-794F-5541-8153-4886606E2B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084" y="365037"/>
            <a:ext cx="10515243" cy="1325157"/>
          </a:xfrm>
        </p:spPr>
        <p:txBody>
          <a:bodyPr lIns="0" tIns="0" rIns="0" bIns="0" anchor="ctr" anchorCtr="0">
            <a:normAutofit/>
          </a:bodyPr>
          <a:lstStyle>
            <a:lvl1pPr algn="l">
              <a:defRPr sz="4400">
                <a:latin typeface="Courier New"/>
              </a:defRPr>
            </a:lvl1pPr>
          </a:lstStyle>
          <a:p>
            <a:pPr lvl="0"/>
            <a:endParaRPr lang="zh-TW" dirty="0"/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FA107F99-D6DF-6D49-8F52-61ED097357C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838084" y="1825563"/>
            <a:ext cx="10515243" cy="4350962"/>
          </a:xfrm>
        </p:spPr>
        <p:txBody>
          <a:bodyPr anchor="ctr" anchorCtr="1"/>
          <a:lstStyle>
            <a:lvl1pPr marL="0" indent="0" algn="l">
              <a:spcBef>
                <a:spcPts val="1000"/>
              </a:spcBef>
              <a:buSzPct val="100000"/>
              <a:buFont typeface="Arial" panose="020B0604020202020204" pitchFamily="34" charset="0"/>
              <a:buNone/>
              <a:defRPr lang="en-US" sz="32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46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E5C36B46-ACE0-B94D-893C-4C21C8CE2F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rgbClr val="000000">
              <a:alpha val="72941"/>
            </a:srgbClr>
          </a:solidFill>
        </p:spPr>
        <p:txBody>
          <a:bodyPr anchor="b"/>
          <a:lstStyle>
            <a:lvl1pPr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rgbClr val="000000">
              <a:alpha val="61176"/>
            </a:srgb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4182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084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6664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202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183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0445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8758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02FDF4-5FA2-6549-831E-4596435BDC97}"/>
              </a:ext>
            </a:extLst>
          </p:cNvPr>
          <p:cNvSpPr txBox="1"/>
          <p:nvPr userDrawn="1"/>
        </p:nvSpPr>
        <p:spPr>
          <a:xfrm>
            <a:off x="3846576" y="6308079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創作共用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姓名   標示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非商業性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相同方式分享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CC-BY-NC-SA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801100-9E2E-EA4A-9A67-5343332D3EF0}"/>
              </a:ext>
            </a:extLst>
          </p:cNvPr>
          <p:cNvSpPr txBox="1"/>
          <p:nvPr userDrawn="1"/>
        </p:nvSpPr>
        <p:spPr>
          <a:xfrm>
            <a:off x="629963" y="6424410"/>
            <a:ext cx="2292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中正大學</a:t>
            </a:r>
            <a:r>
              <a:rPr kumimoji="1"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 </a:t>
            </a:r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– </a:t>
            </a: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羅習五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ED4327-E689-C34A-B8B5-61E7E87F62CB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74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24"/>
        </a:buBlip>
        <a:defRPr sz="2800" b="0" i="0" kern="1200">
          <a:solidFill>
            <a:schemeClr val="accent5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5"/>
        </a:buBlip>
        <a:defRPr sz="2400" b="0" i="0" kern="1200">
          <a:solidFill>
            <a:schemeClr val="accent6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6"/>
        </a:buBlip>
        <a:defRPr sz="2000" b="0" i="0" kern="1200">
          <a:solidFill>
            <a:srgbClr val="7030A0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1800" b="0" i="0" kern="1200">
          <a:solidFill>
            <a:schemeClr val="accent2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zh.wikipedia.org/wiki/Inotify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C3F65E7-62D4-3A4E-B15B-158F2F42BA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檔案及目錄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F09799A2-2128-D542-93D1-30DBD9E68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中正大學，作業系統實驗室</a:t>
            </a:r>
          </a:p>
          <a:p>
            <a:r>
              <a:rPr kumimoji="1" lang="zh-TW" altLang="en-US" dirty="0"/>
              <a:t>羅習五 陽春副教授</a:t>
            </a:r>
          </a:p>
          <a:p>
            <a:r>
              <a:rPr kumimoji="1" lang="en-US" altLang="zh-TW" dirty="0" err="1"/>
              <a:t>shiwulo@gmail.com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58239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093231-CED9-4E4F-8239-7769A9A5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網頁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AD516C-4D71-244D-9FB4-48E1B0614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dirty="0">
                <a:hlinkClick r:id="rId2"/>
              </a:rPr>
              <a:t>https://zh.wikipedia.org/wiki/Inotify</a:t>
            </a:r>
            <a:endParaRPr kumimoji="1" lang="en-US" altLang="zh-TW" dirty="0"/>
          </a:p>
          <a:p>
            <a:pPr>
              <a:lnSpc>
                <a:spcPct val="200000"/>
              </a:lnSpc>
            </a:pPr>
            <a:r>
              <a:rPr kumimoji="1" lang="en-US" altLang="zh-TW" dirty="0"/>
              <a:t>Windows</a:t>
            </a:r>
            <a:r>
              <a:rPr kumimoji="1" lang="zh-TW" altLang="en-US" dirty="0"/>
              <a:t>？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29403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1C59C1-9908-854C-8439-9FA88D075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網頁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1A7FFAA-29D5-D144-8BD3-4ABF63D72F5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dirty="0"/>
              <a:t>https://</a:t>
            </a:r>
            <a:r>
              <a:rPr kumimoji="1" lang="en-US" altLang="zh-TW" dirty="0" err="1"/>
              <a:t>zh.wikipedia.org</a:t>
            </a:r>
            <a:r>
              <a:rPr kumimoji="1" lang="en-US" altLang="zh-TW" dirty="0"/>
              <a:t>/wiki/</a:t>
            </a:r>
            <a:r>
              <a:rPr kumimoji="1" lang="en-US" altLang="zh-TW" dirty="0" err="1"/>
              <a:t>Inotify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6629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321BF3-504A-7447-B993-B9652AD9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pc="-1" dirty="0">
                <a:solidFill>
                  <a:srgbClr val="000000"/>
                </a:solidFill>
                <a:latin typeface="Arial"/>
                <a:cs typeface="Noto Sans Mono Light" panose="020B0409040504020204" pitchFamily="50"/>
              </a:rPr>
              <a:t>指令：getfacl, setfacl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374BFE-2CFA-1842-99A5-6FCDBB062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 err="1"/>
              <a:t>getfacl</a:t>
            </a:r>
            <a:r>
              <a:rPr kumimoji="1" lang="zh-TW" altLang="en-US" dirty="0"/>
              <a:t>（</a:t>
            </a:r>
            <a:r>
              <a:rPr kumimoji="1" lang="en-US" altLang="zh-TW" dirty="0" err="1"/>
              <a:t>acl</a:t>
            </a:r>
            <a:r>
              <a:rPr kumimoji="1" lang="zh-TW" altLang="en-US" dirty="0"/>
              <a:t>：</a:t>
            </a:r>
            <a:r>
              <a:rPr kumimoji="1" lang="en-US" altLang="zh-TW" dirty="0"/>
              <a:t>access control list</a:t>
            </a:r>
            <a:r>
              <a:rPr kumimoji="1" lang="zh-TW" altLang="en-US" dirty="0"/>
              <a:t>）讀取一個檔案或目錄的</a:t>
            </a:r>
            <a:r>
              <a:rPr kumimoji="1" lang="en-US" altLang="zh-TW" dirty="0"/>
              <a:t>ACL</a:t>
            </a:r>
            <a:r>
              <a:rPr kumimoji="1" lang="zh-TW" altLang="en-US" dirty="0"/>
              <a:t>屬性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 err="1"/>
              <a:t>setfacl</a:t>
            </a:r>
            <a:r>
              <a:rPr kumimoji="1" lang="zh-TW" altLang="en-US" dirty="0"/>
              <a:t>，設定一個檔案或者目錄的</a:t>
            </a:r>
            <a:r>
              <a:rPr kumimoji="1" lang="en-US" altLang="zh-TW" dirty="0"/>
              <a:t>ACL</a:t>
            </a:r>
            <a:r>
              <a:rPr kumimoji="1" lang="zh-TW" altLang="en-US" dirty="0"/>
              <a:t>屬性</a:t>
            </a:r>
          </a:p>
        </p:txBody>
      </p:sp>
    </p:spTree>
    <p:extLst>
      <p:ext uri="{BB962C8B-B14F-4D97-AF65-F5344CB8AC3E}">
        <p14:creationId xmlns:p14="http://schemas.microsoft.com/office/powerpoint/2010/main" val="2306486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2884E4F6-F064-9E44-8F9F-E65F2C110C5A}"/>
              </a:ext>
            </a:extLst>
          </p:cNvPr>
          <p:cNvSpPr txBox="1"/>
          <p:nvPr/>
        </p:nvSpPr>
        <p:spPr>
          <a:xfrm>
            <a:off x="838084" y="365037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getfacl</a:t>
            </a:r>
            <a:endParaRPr lang="zh-TW" sz="4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E5719D42-4CE1-8C4F-B5A5-2D9F8D01E84D}"/>
              </a:ext>
            </a:extLst>
          </p:cNvPr>
          <p:cNvSpPr txBox="1"/>
          <p:nvPr/>
        </p:nvSpPr>
        <p:spPr>
          <a:xfrm>
            <a:off x="838084" y="1825563"/>
            <a:ext cx="10515243" cy="4350962"/>
          </a:xfrm>
          <a:prstGeom prst="rect">
            <a:avLst/>
          </a:prstGeom>
          <a:solidFill>
            <a:srgbClr val="000000"/>
          </a:solidFill>
          <a:ln w="12600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80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Microsoft YaHei Light" panose="020B0502040204020203" pitchFamily="34" charset="-122"/>
                <a:cs typeface="Noto Sans Mono Light" panose="020B0409040504020204" pitchFamily="50"/>
              </a:rPr>
              <a:t>$ getfacl examples.desktop   </a:t>
            </a:r>
            <a:r>
              <a:rPr lang="zh-TW" sz="2800" u="none" strike="noStrike" kern="1200" cap="none" spc="-1" baseline="0" dirty="0">
                <a:solidFill>
                  <a:srgbClr val="FFFF00"/>
                </a:solidFill>
                <a:uFillTx/>
                <a:latin typeface="Courier" pitchFamily="2"/>
                <a:ea typeface="Microsoft YaHei Light" panose="020B0502040204020203" pitchFamily="34" charset="-122"/>
                <a:cs typeface="Noto Sans Mono Light" panose="020B0409040504020204" pitchFamily="50"/>
              </a:rPr>
              <a:t>/*對，就是這麼簡單，getfacl後面將路徑名*/ </a:t>
            </a:r>
            <a:endParaRPr lang="zh-TW" sz="28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80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Microsoft YaHei Light" panose="020B0502040204020203" pitchFamily="34" charset="-122"/>
                <a:cs typeface="Noto Sans Mono Light" panose="020B0409040504020204" pitchFamily="50"/>
              </a:rPr>
              <a:t># file: examples.desktop  </a:t>
            </a:r>
            <a:r>
              <a:rPr lang="zh-TW" sz="2800" u="none" strike="noStrike" kern="1200" cap="none" spc="-1" baseline="0" dirty="0">
                <a:solidFill>
                  <a:srgbClr val="FFFF00"/>
                </a:solidFill>
                <a:uFillTx/>
                <a:latin typeface="Courier" pitchFamily="2"/>
                <a:ea typeface="Microsoft YaHei Light" panose="020B0502040204020203" pitchFamily="34" charset="-122"/>
                <a:cs typeface="Noto Sans Mono Light" panose="020B0409040504020204" pitchFamily="50"/>
              </a:rPr>
              <a:t>/*檔名*/</a:t>
            </a:r>
            <a:endParaRPr lang="zh-TW" sz="28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80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Microsoft YaHei Light" panose="020B0502040204020203" pitchFamily="34" charset="-122"/>
                <a:cs typeface="Noto Sans Mono Light" panose="020B0409040504020204" pitchFamily="50"/>
              </a:rPr>
              <a:t># owner: shiwulo </a:t>
            </a:r>
            <a:r>
              <a:rPr lang="zh-TW" sz="2800" u="none" strike="noStrike" kern="1200" cap="none" spc="-1" baseline="0" dirty="0">
                <a:solidFill>
                  <a:srgbClr val="FFFF00"/>
                </a:solidFill>
                <a:uFillTx/>
                <a:latin typeface="Courier" pitchFamily="2"/>
                <a:ea typeface="Microsoft YaHei Light" panose="020B0502040204020203" pitchFamily="34" charset="-122"/>
                <a:cs typeface="Noto Sans Mono Light" panose="020B0409040504020204" pitchFamily="50"/>
              </a:rPr>
              <a:t>/*檔案擁有者*/</a:t>
            </a:r>
            <a:endParaRPr lang="zh-TW" sz="28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80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Microsoft YaHei Light" panose="020B0502040204020203" pitchFamily="34" charset="-122"/>
                <a:cs typeface="Noto Sans Mono Light" panose="020B0409040504020204" pitchFamily="50"/>
              </a:rPr>
              <a:t># group: shiwulo /*群組*/</a:t>
            </a:r>
            <a:endParaRPr lang="zh-TW" sz="28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80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Microsoft YaHei Light" panose="020B0502040204020203" pitchFamily="34" charset="-122"/>
                <a:cs typeface="Noto Sans Mono Light" panose="020B0409040504020204" pitchFamily="50"/>
              </a:rPr>
              <a:t>user::rw- </a:t>
            </a:r>
            <a:r>
              <a:rPr lang="zh-TW" sz="2800" u="none" strike="noStrike" kern="1200" cap="none" spc="-1" baseline="0" dirty="0">
                <a:solidFill>
                  <a:srgbClr val="FFFF00"/>
                </a:solidFill>
                <a:uFillTx/>
                <a:latin typeface="Courier" pitchFamily="2"/>
                <a:ea typeface="Microsoft YaHei Light" panose="020B0502040204020203" pitchFamily="34" charset="-122"/>
                <a:cs typeface="Noto Sans Mono Light" panose="020B0409040504020204" pitchFamily="50"/>
              </a:rPr>
              <a:t>/*UNIX預設屬性rwx rwx rwx*/</a:t>
            </a:r>
            <a:endParaRPr lang="zh-TW" sz="28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80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Microsoft YaHei Light" panose="020B0502040204020203" pitchFamily="34" charset="-122"/>
                <a:cs typeface="Noto Sans Mono Light" panose="020B0409040504020204" pitchFamily="50"/>
              </a:rPr>
              <a:t>group::r--</a:t>
            </a:r>
            <a:endParaRPr lang="zh-TW" sz="28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80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Microsoft YaHei Light" panose="020B0502040204020203" pitchFamily="34" charset="-122"/>
                <a:cs typeface="Noto Sans Mono Light" panose="020B0409040504020204" pitchFamily="50"/>
              </a:rPr>
              <a:t>other::r--</a:t>
            </a:r>
            <a:endParaRPr lang="zh-TW" sz="28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2376423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ED57CB-6EC9-2D48-97D8-89E665C43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setfacl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83F9CC-3F1B-DB4D-86C7-7B31627A3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 err="1"/>
              <a:t>setfacl</a:t>
            </a:r>
            <a:r>
              <a:rPr kumimoji="1" lang="en-US" altLang="zh-TW" dirty="0"/>
              <a:t> -m u:guest1:rx ./</a:t>
            </a:r>
            <a:r>
              <a:rPr kumimoji="1" lang="en-US" altLang="zh-TW" dirty="0" err="1"/>
              <a:t>tmp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en-US" altLang="zh-TW" dirty="0"/>
              <a:t>-m</a:t>
            </a:r>
            <a:r>
              <a:rPr kumimoji="1" lang="zh-TW" altLang="en-US" dirty="0"/>
              <a:t>代表修改（</a:t>
            </a:r>
            <a:r>
              <a:rPr kumimoji="1" lang="en-US" altLang="zh-TW" dirty="0"/>
              <a:t>modify</a:t>
            </a:r>
            <a:r>
              <a:rPr kumimoji="1" lang="zh-TW" altLang="en-US" dirty="0"/>
              <a:t>）權限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/>
              <a:t>u</a:t>
            </a:r>
            <a:r>
              <a:rPr kumimoji="1" lang="zh-TW" altLang="en-US" dirty="0"/>
              <a:t>：</a:t>
            </a:r>
            <a:r>
              <a:rPr kumimoji="1" lang="en-US" altLang="zh-TW" dirty="0"/>
              <a:t>[</a:t>
            </a:r>
            <a:r>
              <a:rPr kumimoji="1" lang="zh-TW" altLang="en-US" dirty="0"/>
              <a:t>使用者名稱</a:t>
            </a:r>
            <a:r>
              <a:rPr kumimoji="1" lang="en-US" altLang="zh-TW" dirty="0"/>
              <a:t>]</a:t>
            </a:r>
            <a:r>
              <a:rPr kumimoji="1" lang="zh-TW" altLang="en-US" dirty="0"/>
              <a:t>：</a:t>
            </a:r>
            <a:r>
              <a:rPr kumimoji="1" lang="en-US" altLang="zh-TW" dirty="0"/>
              <a:t>[</a:t>
            </a:r>
            <a:r>
              <a:rPr kumimoji="1" lang="zh-TW" altLang="en-US" dirty="0"/>
              <a:t>權限</a:t>
            </a:r>
            <a:r>
              <a:rPr kumimoji="1" lang="en-US" altLang="zh-TW" dirty="0"/>
              <a:t>]  </a:t>
            </a:r>
            <a:r>
              <a:rPr kumimoji="1" lang="zh-TW" altLang="en-US" dirty="0"/>
              <a:t>檔名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 err="1"/>
              <a:t>setfacl</a:t>
            </a:r>
            <a:r>
              <a:rPr kumimoji="1" lang="en-US" altLang="zh-TW" dirty="0"/>
              <a:t> -m g:guest1:rx ./</a:t>
            </a:r>
            <a:r>
              <a:rPr kumimoji="1" lang="en-US" altLang="zh-TW" dirty="0" err="1"/>
              <a:t>tmp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en-US" altLang="zh-TW" dirty="0"/>
              <a:t>-m</a:t>
            </a:r>
            <a:r>
              <a:rPr kumimoji="1" lang="zh-TW" altLang="en-US" dirty="0"/>
              <a:t>代表修改（</a:t>
            </a:r>
            <a:r>
              <a:rPr kumimoji="1" lang="en-US" altLang="zh-TW" dirty="0"/>
              <a:t>modify</a:t>
            </a:r>
            <a:r>
              <a:rPr kumimoji="1" lang="zh-TW" altLang="en-US" dirty="0"/>
              <a:t>）權限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/>
              <a:t>g</a:t>
            </a:r>
            <a:r>
              <a:rPr kumimoji="1" lang="zh-TW" altLang="en-US" dirty="0"/>
              <a:t>：</a:t>
            </a:r>
            <a:r>
              <a:rPr kumimoji="1" lang="en-US" altLang="zh-TW" dirty="0"/>
              <a:t>[</a:t>
            </a:r>
            <a:r>
              <a:rPr kumimoji="1" lang="zh-TW" altLang="en-US" dirty="0"/>
              <a:t>群組名稱</a:t>
            </a:r>
            <a:r>
              <a:rPr kumimoji="1" lang="en-US" altLang="zh-TW" dirty="0"/>
              <a:t>]</a:t>
            </a:r>
            <a:r>
              <a:rPr kumimoji="1" lang="zh-TW" altLang="en-US" dirty="0"/>
              <a:t>：</a:t>
            </a:r>
            <a:r>
              <a:rPr kumimoji="1" lang="en-US" altLang="zh-TW" dirty="0"/>
              <a:t>[</a:t>
            </a:r>
            <a:r>
              <a:rPr kumimoji="1" lang="zh-TW" altLang="en-US" dirty="0"/>
              <a:t>權限</a:t>
            </a:r>
            <a:r>
              <a:rPr kumimoji="1" lang="en-US" altLang="zh-TW" dirty="0"/>
              <a:t>]  </a:t>
            </a:r>
            <a:r>
              <a:rPr kumimoji="1" lang="zh-TW" altLang="en-US" dirty="0"/>
              <a:t>檔名</a:t>
            </a:r>
          </a:p>
        </p:txBody>
      </p:sp>
    </p:spTree>
    <p:extLst>
      <p:ext uri="{BB962C8B-B14F-4D97-AF65-F5344CB8AC3E}">
        <p14:creationId xmlns:p14="http://schemas.microsoft.com/office/powerpoint/2010/main" val="3713337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10245404-54B8-274A-8B8E-83FEE1812E79}"/>
              </a:ext>
            </a:extLst>
          </p:cNvPr>
          <p:cNvSpPr txBox="1"/>
          <p:nvPr/>
        </p:nvSpPr>
        <p:spPr>
          <a:xfrm>
            <a:off x="838084" y="365037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執行結果</a:t>
            </a:r>
            <a:endParaRPr lang="zh-TW" sz="4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D572DCF8-8C47-6044-9315-E36AF2DE70A9}"/>
              </a:ext>
            </a:extLst>
          </p:cNvPr>
          <p:cNvSpPr txBox="1"/>
          <p:nvPr/>
        </p:nvSpPr>
        <p:spPr>
          <a:xfrm>
            <a:off x="838084" y="1825563"/>
            <a:ext cx="10515243" cy="435096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B4B4B"/>
              </a:gs>
            </a:gsLst>
            <a:lin ang="16200000"/>
          </a:gradFill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$</a:t>
            </a:r>
            <a:r>
              <a:rPr lang="en-US" sz="2600" b="0" i="0" u="none" strike="noStrike" kern="1200" cap="none" spc="-1" baseline="0" dirty="0" err="1">
                <a:solidFill>
                  <a:srgbClr val="FFFFFF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setfacl</a:t>
            </a:r>
            <a:r>
              <a:rPr lang="en-US" sz="26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 -m u:guest1:rw ./</a:t>
            </a:r>
            <a:r>
              <a:rPr lang="en-US" sz="2600" b="0" i="0" u="none" strike="noStrike" kern="1200" cap="none" spc="-1" baseline="0" dirty="0" err="1">
                <a:solidFill>
                  <a:srgbClr val="FFFFFF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tmp</a:t>
            </a:r>
            <a:endParaRPr lang="en-US" sz="26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$</a:t>
            </a:r>
            <a:r>
              <a:rPr lang="en-US" sz="2600" b="0" i="0" u="none" strike="noStrike" kern="1200" cap="none" spc="-1" baseline="0" dirty="0" err="1">
                <a:solidFill>
                  <a:srgbClr val="FFFFFF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getfacl</a:t>
            </a:r>
            <a:r>
              <a:rPr lang="en-US" sz="26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 ./</a:t>
            </a:r>
            <a:r>
              <a:rPr lang="en-US" sz="2600" b="0" i="0" u="none" strike="noStrike" kern="1200" cap="none" spc="-1" baseline="0" dirty="0" err="1">
                <a:solidFill>
                  <a:srgbClr val="FFFFFF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tmp</a:t>
            </a:r>
            <a:endParaRPr lang="en-US" sz="26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# file: </a:t>
            </a:r>
            <a:r>
              <a:rPr lang="en-US" sz="2600" b="0" i="0" u="none" strike="noStrike" kern="1200" cap="none" spc="-1" baseline="0" dirty="0" err="1">
                <a:solidFill>
                  <a:srgbClr val="FFFFFF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tmp</a:t>
            </a:r>
            <a:endParaRPr lang="en-US" sz="26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# owner: shiwulo</a:t>
            </a:r>
            <a:endParaRPr lang="en-US" sz="26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# group: shiwulo</a:t>
            </a:r>
            <a:endParaRPr lang="en-US" sz="26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user::</a:t>
            </a:r>
            <a:r>
              <a:rPr lang="en-US" sz="2600" b="0" i="0" u="none" strike="noStrike" kern="1200" cap="none" spc="-1" baseline="0" dirty="0" err="1">
                <a:solidFill>
                  <a:srgbClr val="FFFFFF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rw</a:t>
            </a:r>
            <a:r>
              <a:rPr lang="en-US" sz="26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-   </a:t>
            </a:r>
            <a:r>
              <a:rPr lang="en-US" sz="2600" b="0" i="0" u="none" strike="noStrike" kern="1200" cap="none" spc="-1" baseline="0" dirty="0">
                <a:solidFill>
                  <a:srgbClr val="FFFF00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/*</a:t>
            </a:r>
            <a:r>
              <a:rPr lang="zh-TW" sz="2600" b="0" i="0" u="none" strike="noStrike" kern="1200" cap="none" spc="-1" baseline="0" dirty="0">
                <a:solidFill>
                  <a:srgbClr val="FFFF00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沒有使用者（</a:t>
            </a:r>
            <a:r>
              <a:rPr lang="en-US" sz="2600" b="0" i="0" u="none" strike="noStrike" kern="1200" cap="none" spc="-1" baseline="0" dirty="0">
                <a:solidFill>
                  <a:srgbClr val="FFFF00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::</a:t>
            </a:r>
            <a:r>
              <a:rPr lang="zh-TW" sz="2600" b="0" i="0" u="none" strike="noStrike" kern="1200" cap="none" spc="-1" baseline="0" dirty="0">
                <a:solidFill>
                  <a:srgbClr val="FFFF00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）代表擁有者（</a:t>
            </a:r>
            <a:r>
              <a:rPr lang="en-US" sz="2600" b="0" i="0" u="none" strike="noStrike" kern="1200" cap="none" spc="-1" baseline="0" dirty="0">
                <a:solidFill>
                  <a:srgbClr val="FFFF00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owner</a:t>
            </a:r>
            <a:r>
              <a:rPr lang="zh-TW" sz="2600" b="0" i="0" u="none" strike="noStrike" kern="1200" cap="none" spc="-1" baseline="0" dirty="0">
                <a:solidFill>
                  <a:srgbClr val="FFFF00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）</a:t>
            </a:r>
            <a:endParaRPr lang="en-US" sz="26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user:guest1:rw-</a:t>
            </a:r>
            <a:endParaRPr lang="en-US" sz="26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group::</a:t>
            </a:r>
            <a:r>
              <a:rPr lang="en-US" sz="2600" b="0" i="0" u="none" strike="noStrike" kern="1200" cap="none" spc="-1" baseline="0" dirty="0" err="1">
                <a:solidFill>
                  <a:srgbClr val="FFFFFF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rw</a:t>
            </a:r>
            <a:r>
              <a:rPr lang="en-US" sz="26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-</a:t>
            </a:r>
            <a:endParaRPr lang="en-US" sz="26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mask::</a:t>
            </a:r>
            <a:r>
              <a:rPr lang="en-US" sz="2600" b="0" i="0" u="none" strike="noStrike" kern="1200" cap="none" spc="-1" baseline="0" dirty="0" err="1">
                <a:solidFill>
                  <a:srgbClr val="FFFFFF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rw</a:t>
            </a:r>
            <a:r>
              <a:rPr lang="en-US" sz="26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-</a:t>
            </a:r>
            <a:endParaRPr lang="en-US" sz="26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urier New"/>
                <a:cs typeface="Noto Sans Mono Light" panose="020B0409040504020204" pitchFamily="50"/>
              </a:rPr>
              <a:t>other::r--</a:t>
            </a:r>
            <a:endParaRPr lang="en-US" sz="26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3095464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7243D638-6995-064C-B43E-B0FD5AF42B4D}"/>
              </a:ext>
            </a:extLst>
          </p:cNvPr>
          <p:cNvSpPr txBox="1"/>
          <p:nvPr/>
        </p:nvSpPr>
        <p:spPr>
          <a:xfrm>
            <a:off x="838084" y="365037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執行結果</a:t>
            </a:r>
            <a:endParaRPr lang="zh-TW" sz="4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0E68DF86-34ED-3B4E-A9B8-E4C65488A445}"/>
              </a:ext>
            </a:extLst>
          </p:cNvPr>
          <p:cNvSpPr txBox="1"/>
          <p:nvPr/>
        </p:nvSpPr>
        <p:spPr>
          <a:xfrm>
            <a:off x="838084" y="1825563"/>
            <a:ext cx="10515243" cy="435096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B4B4B"/>
              </a:gs>
            </a:gsLst>
            <a:lin ang="16200000"/>
          </a:gradFill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nsolas"/>
                <a:cs typeface="Noto Sans Mono Light" panose="020B0409040504020204" pitchFamily="50"/>
              </a:rPr>
              <a:t>$setfacl -m g:guest1:rw ./tmp</a:t>
            </a:r>
            <a:endParaRPr lang="zh-TW" sz="24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nsolas"/>
                <a:cs typeface="Noto Sans Mono Light" panose="020B0409040504020204" pitchFamily="50"/>
              </a:rPr>
              <a:t>$ getfacl ./tmp</a:t>
            </a:r>
            <a:endParaRPr lang="zh-TW" sz="24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nsolas"/>
                <a:cs typeface="Noto Sans Mono Light" panose="020B0409040504020204" pitchFamily="50"/>
              </a:rPr>
              <a:t># file: tmp</a:t>
            </a:r>
            <a:endParaRPr lang="zh-TW" sz="24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nsolas"/>
                <a:cs typeface="Noto Sans Mono Light" panose="020B0409040504020204" pitchFamily="50"/>
              </a:rPr>
              <a:t># owner: shiwulo</a:t>
            </a:r>
            <a:endParaRPr lang="zh-TW" sz="24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nsolas"/>
                <a:cs typeface="Noto Sans Mono Light" panose="020B0409040504020204" pitchFamily="50"/>
              </a:rPr>
              <a:t># group: shiwulo</a:t>
            </a:r>
            <a:endParaRPr lang="zh-TW" sz="24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nsolas"/>
                <a:cs typeface="Noto Sans Mono Light" panose="020B0409040504020204" pitchFamily="50"/>
              </a:rPr>
              <a:t>user::rw-</a:t>
            </a:r>
            <a:endParaRPr lang="zh-TW" sz="24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nsolas"/>
                <a:cs typeface="Noto Sans Mono Light" panose="020B0409040504020204" pitchFamily="50"/>
              </a:rPr>
              <a:t>user:guest1:rw-</a:t>
            </a:r>
            <a:endParaRPr lang="zh-TW" sz="24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nsolas"/>
                <a:cs typeface="Noto Sans Mono Light" panose="020B0409040504020204" pitchFamily="50"/>
              </a:rPr>
              <a:t>group::rw-</a:t>
            </a:r>
            <a:endParaRPr lang="zh-TW" sz="24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nsolas"/>
                <a:cs typeface="Noto Sans Mono Light" panose="020B0409040504020204" pitchFamily="50"/>
              </a:rPr>
              <a:t>group:guest1:rw-   </a:t>
            </a:r>
            <a:r>
              <a:rPr lang="zh-TW" sz="2400" b="0" i="0" u="none" strike="noStrike" kern="1200" cap="none" spc="-1" baseline="0" dirty="0">
                <a:solidFill>
                  <a:srgbClr val="FFFF00"/>
                </a:solidFill>
                <a:uFillTx/>
                <a:latin typeface="Courier" pitchFamily="2"/>
                <a:ea typeface="Consolas"/>
                <a:cs typeface="Noto Sans Mono Light" panose="020B0409040504020204" pitchFamily="50"/>
              </a:rPr>
              <a:t>/*增加了新的群組guset1，權限為可讀寫*/</a:t>
            </a:r>
            <a:endParaRPr lang="zh-TW" sz="24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nsolas"/>
                <a:cs typeface="Noto Sans Mono Light" panose="020B0409040504020204" pitchFamily="50"/>
              </a:rPr>
              <a:t>mask::rw-</a:t>
            </a:r>
            <a:endParaRPr lang="zh-TW" sz="24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nsolas"/>
                <a:cs typeface="Noto Sans Mono Light" panose="020B0409040504020204" pitchFamily="50"/>
              </a:rPr>
              <a:t>other::r--</a:t>
            </a:r>
            <a:endParaRPr lang="zh-TW" sz="24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3776002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3CEC16FA-0B11-1740-8D8D-F1FEAB2B2E3C}"/>
              </a:ext>
            </a:extLst>
          </p:cNvPr>
          <p:cNvSpPr txBox="1"/>
          <p:nvPr/>
        </p:nvSpPr>
        <p:spPr>
          <a:xfrm>
            <a:off x="838084" y="365037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ls一下</a:t>
            </a:r>
            <a:endParaRPr lang="zh-TW" sz="4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1DC5099B-7CB0-0B4E-BC9E-26FC1EE70BE3}"/>
              </a:ext>
            </a:extLst>
          </p:cNvPr>
          <p:cNvSpPr txBox="1"/>
          <p:nvPr/>
        </p:nvSpPr>
        <p:spPr>
          <a:xfrm>
            <a:off x="838084" y="1825563"/>
            <a:ext cx="10515243" cy="435096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B4B4B"/>
              </a:gs>
            </a:gsLst>
            <a:lin ang="16200000"/>
          </a:gradFill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nsolas"/>
                <a:cs typeface="Noto Sans Mono Light" panose="020B0409040504020204" pitchFamily="50"/>
              </a:rPr>
              <a:t>$ls -lh</a:t>
            </a:r>
            <a:endParaRPr lang="zh-TW" sz="24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nsolas"/>
                <a:cs typeface="Noto Sans Mono Light" panose="020B0409040504020204" pitchFamily="50"/>
              </a:rPr>
              <a:t>drwxrwxr-x  6 shiwulo shiwulo 4.0K Feb  1 12:25 _sp</a:t>
            </a:r>
            <a:endParaRPr lang="zh-TW" sz="24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nsolas"/>
                <a:cs typeface="Noto Sans Mono Light" panose="020B0409040504020204" pitchFamily="50"/>
              </a:rPr>
              <a:t>drwxr-xr-x  2 shiwulo shiwulo 4.0K Dec 29 12:44 Templates</a:t>
            </a:r>
            <a:endParaRPr lang="zh-TW" sz="24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nsolas"/>
                <a:cs typeface="Noto Sans Mono Light" panose="020B0409040504020204" pitchFamily="50"/>
              </a:rPr>
              <a:t>-rw-rw-r--+ 1 shiwulo shiwulo    0 Mar 15 08:14 tmp</a:t>
            </a:r>
            <a:endParaRPr lang="zh-TW" sz="24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b="0" i="0" u="none" strike="noStrike" kern="1200" cap="none" spc="-1" baseline="0" dirty="0">
                <a:solidFill>
                  <a:srgbClr val="FFFF00"/>
                </a:solidFill>
                <a:uFillTx/>
                <a:latin typeface="Courier" pitchFamily="2"/>
                <a:ea typeface="Consolas"/>
                <a:cs typeface="Noto Sans Mono Light" panose="020B0409040504020204" pitchFamily="50"/>
              </a:rPr>
              <a:t>/*檔案屬性多了+代表這一個檔案有擴充屬性，要用getfacl才可以看到完整的屬性*/</a:t>
            </a:r>
            <a:endParaRPr lang="zh-TW" sz="24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nsolas"/>
                <a:cs typeface="Noto Sans Mono Light" panose="020B0409040504020204" pitchFamily="50"/>
              </a:rPr>
              <a:t>drwxr-xr-x  2 shiwulo shiwulo 4.0K Dec 29 12:44 Videos</a:t>
            </a:r>
            <a:endParaRPr lang="zh-TW" sz="24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2911140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C3245330-882A-454D-9D81-00BEAC341DA3}"/>
              </a:ext>
            </a:extLst>
          </p:cNvPr>
          <p:cNvSpPr txBox="1"/>
          <p:nvPr/>
        </p:nvSpPr>
        <p:spPr>
          <a:xfrm>
            <a:off x="838084" y="365037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GUI</a:t>
            </a: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D5A9D7B0-0E04-5044-8997-68E144B9FA5D}"/>
              </a:ext>
            </a:extLst>
          </p:cNvPr>
          <p:cNvSpPr txBox="1"/>
          <p:nvPr/>
        </p:nvSpPr>
        <p:spPr>
          <a:xfrm>
            <a:off x="377729" y="1831204"/>
            <a:ext cx="5297859" cy="435096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/>
              </a:gs>
            </a:gsLst>
            <a:lin ang="16200000"/>
          </a:gradFill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0" tIns="0" rIns="0" bIns="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u="none" strike="noStrike" kern="1200" cap="none" spc="-1" baseline="0" dirty="0" err="1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sudo</a:t>
            </a:r>
            <a:r>
              <a:rPr lang="en-US" sz="32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 apt-get install </a:t>
            </a:r>
            <a:r>
              <a:rPr lang="en-US" sz="3200" u="none" strike="noStrike" kern="1200" cap="none" spc="-1" baseline="0" dirty="0" err="1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eiciel</a:t>
            </a:r>
            <a:endParaRPr lang="en-US" sz="3200" u="none" strike="noStrike" kern="1200" cap="none" spc="-1" baseline="0" dirty="0">
              <a:solidFill>
                <a:srgbClr val="FFFFFF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pic>
        <p:nvPicPr>
          <p:cNvPr id="4" name="圖片 348">
            <a:extLst>
              <a:ext uri="{FF2B5EF4-FFF2-40B4-BE49-F238E27FC236}">
                <a16:creationId xmlns:a16="http://schemas.microsoft.com/office/drawing/2014/main" id="{B0FCD61F-82E8-3643-9ACD-1C3700375C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7518" y="619560"/>
            <a:ext cx="6000475" cy="607644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185585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D518395-9DCA-9A4D-B912-4FC43FB65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ACL functions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959658E-8403-DA45-A403-45E0079C1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>
                <a:solidFill>
                  <a:srgbClr val="FF0000"/>
                </a:solidFill>
              </a:rPr>
              <a:t>sudo</a:t>
            </a:r>
            <a:r>
              <a:rPr kumimoji="1" lang="en-US" altLang="zh-TW" dirty="0">
                <a:solidFill>
                  <a:srgbClr val="FF0000"/>
                </a:solidFill>
              </a:rPr>
              <a:t> apt-get install </a:t>
            </a:r>
            <a:r>
              <a:rPr kumimoji="1" lang="en-US" altLang="zh-TW" dirty="0" err="1">
                <a:solidFill>
                  <a:srgbClr val="FF0000"/>
                </a:solidFill>
              </a:rPr>
              <a:t>acl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en-US" altLang="zh-TW" dirty="0" err="1">
                <a:solidFill>
                  <a:srgbClr val="FF0000"/>
                </a:solidFill>
              </a:rPr>
              <a:t>acl</a:t>
            </a:r>
            <a:r>
              <a:rPr kumimoji="1" lang="en-US" altLang="zh-TW" dirty="0">
                <a:solidFill>
                  <a:srgbClr val="FF0000"/>
                </a:solidFill>
              </a:rPr>
              <a:t>-dev</a:t>
            </a:r>
          </a:p>
          <a:p>
            <a:r>
              <a:rPr kumimoji="1" lang="en-US" altLang="zh-TW" dirty="0" err="1"/>
              <a:t>acl_get_file</a:t>
            </a:r>
            <a:r>
              <a:rPr kumimoji="1" lang="en-US" altLang="zh-TW" dirty="0"/>
              <a:t>(), </a:t>
            </a:r>
            <a:r>
              <a:rPr kumimoji="1" lang="en-US" altLang="zh-TW" dirty="0" err="1"/>
              <a:t>acl_get_entry</a:t>
            </a:r>
            <a:r>
              <a:rPr kumimoji="1" lang="en-US" altLang="zh-TW" dirty="0"/>
              <a:t>(), </a:t>
            </a:r>
            <a:r>
              <a:rPr kumimoji="1" lang="en-US" altLang="zh-TW" dirty="0" err="1"/>
              <a:t>acl_get_tag_type</a:t>
            </a:r>
            <a:r>
              <a:rPr kumimoji="1" lang="en-US" altLang="zh-TW" dirty="0"/>
              <a:t>(), </a:t>
            </a:r>
            <a:r>
              <a:rPr kumimoji="1" lang="en-US" altLang="zh-TW" dirty="0" err="1"/>
              <a:t>acl_get_qualifier</a:t>
            </a:r>
            <a:r>
              <a:rPr kumimoji="1" lang="en-US" altLang="zh-TW" dirty="0"/>
              <a:t>(), </a:t>
            </a:r>
            <a:r>
              <a:rPr kumimoji="1" lang="en-US" altLang="zh-TW" dirty="0" err="1"/>
              <a:t>acl_get_permset</a:t>
            </a:r>
            <a:r>
              <a:rPr kumimoji="1" lang="en-US" altLang="zh-TW" dirty="0"/>
              <a:t>(), </a:t>
            </a:r>
            <a:r>
              <a:rPr kumimoji="1" lang="en-US" altLang="zh-TW" dirty="0" err="1"/>
              <a:t>acl_get_perm</a:t>
            </a:r>
            <a:r>
              <a:rPr kumimoji="1" lang="en-US" altLang="zh-TW" dirty="0"/>
              <a:t>()</a:t>
            </a:r>
          </a:p>
          <a:p>
            <a:r>
              <a:rPr kumimoji="1" lang="en-US" altLang="zh-TW" dirty="0" err="1">
                <a:solidFill>
                  <a:srgbClr val="FF0000"/>
                </a:solidFill>
              </a:rPr>
              <a:t>sudo</a:t>
            </a:r>
            <a:r>
              <a:rPr kumimoji="1" lang="en-US" altLang="zh-TW" dirty="0">
                <a:solidFill>
                  <a:srgbClr val="FF0000"/>
                </a:solidFill>
              </a:rPr>
              <a:t> apt-get install clang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clang -</a:t>
            </a:r>
            <a:r>
              <a:rPr kumimoji="1" lang="en-US" altLang="zh-TW" dirty="0" err="1">
                <a:solidFill>
                  <a:srgbClr val="FF0000"/>
                </a:solidFill>
              </a:rPr>
              <a:t>lacl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en-US" altLang="zh-TW" dirty="0" err="1">
                <a:solidFill>
                  <a:srgbClr val="FF0000"/>
                </a:solidFill>
              </a:rPr>
              <a:t>list_acl.c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 err="1">
                <a:solidFill>
                  <a:srgbClr val="FF0000"/>
                </a:solidFill>
              </a:rPr>
              <a:t>gcc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en-US" altLang="zh-TW" dirty="0" err="1">
                <a:solidFill>
                  <a:srgbClr val="FF0000"/>
                </a:solidFill>
              </a:rPr>
              <a:t>list_acl.c</a:t>
            </a:r>
            <a:r>
              <a:rPr kumimoji="1" lang="en-US" altLang="zh-TW" dirty="0">
                <a:solidFill>
                  <a:srgbClr val="FF0000"/>
                </a:solidFill>
              </a:rPr>
              <a:t> -</a:t>
            </a:r>
            <a:r>
              <a:rPr kumimoji="1" lang="en-US" altLang="zh-TW" dirty="0" err="1">
                <a:solidFill>
                  <a:srgbClr val="FF0000"/>
                </a:solidFill>
              </a:rPr>
              <a:t>lacl</a:t>
            </a:r>
            <a:endParaRPr kumimoji="1"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284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C207BB-D808-9B4F-A1D4-65FE5F661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設定檔案的「</a:t>
            </a:r>
            <a:r>
              <a:rPr kumimoji="1" lang="en-US" altLang="zh-TW" dirty="0"/>
              <a:t>ACL</a:t>
            </a:r>
            <a:r>
              <a:rPr kumimoji="1" lang="zh-TW" altLang="en-US" dirty="0"/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1013999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317724-1B60-C942-B116-46EB83F77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>
                <a:latin typeface="Microsoft YaHei Light" panose="020B0502040204020203" pitchFamily="34" charset="-122"/>
              </a:rPr>
              <a:t>clang</a:t>
            </a:r>
            <a:endParaRPr kumimoji="1" lang="zh-TW" altLang="en-US" sz="4400" dirty="0">
              <a:latin typeface="Microsoft YaHei Light" panose="020B0502040204020203" pitchFamily="34" charset="-122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1E8ABD4-A757-504D-9593-207764E0DB2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TW" dirty="0"/>
              <a:t>Clang is designed to be highly compatible with GCC.</a:t>
            </a:r>
          </a:p>
          <a:p>
            <a:pPr lvl="1"/>
            <a:r>
              <a:rPr kumimoji="1" lang="en-US" altLang="zh-TW" dirty="0"/>
              <a:t>Clang's command-line interface is similar to and shares many flags and options with GCC. </a:t>
            </a:r>
          </a:p>
          <a:p>
            <a:pPr lvl="1"/>
            <a:r>
              <a:rPr kumimoji="1" lang="en-US" altLang="zh-TW" dirty="0"/>
              <a:t>Clang implements many GNU language extensions and enables them by default.</a:t>
            </a:r>
          </a:p>
          <a:p>
            <a:pPr algn="l"/>
            <a:r>
              <a:rPr kumimoji="1" lang="en-US" altLang="zh-TW" dirty="0"/>
              <a:t>Clang's developers aim to reduce memory footprint and increase compilation speed compared to competing compilers, such as GCC.</a:t>
            </a:r>
          </a:p>
          <a:p>
            <a:pPr lvl="1"/>
            <a:r>
              <a:rPr lang="en-US" altLang="zh-TW" dirty="0"/>
              <a:t>More recent comparisons indicate that both compilers have evolved to increase their performance.</a:t>
            </a:r>
          </a:p>
          <a:p>
            <a:pPr lvl="1"/>
            <a:r>
              <a:rPr kumimoji="1" lang="zh-CN" altLang="en-US" dirty="0"/>
              <a:t>效能不分軒輊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5039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B49C59F-868D-7C46-BB3B-54BE2EEBC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pc="-1" dirty="0">
                <a:solidFill>
                  <a:srgbClr val="000000"/>
                </a:solidFill>
                <a:cs typeface="Noto Sans Mono Light" panose="020B0409040504020204" pitchFamily="50"/>
              </a:rPr>
              <a:t>position of gcc -l option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C6D8136-0E38-FB49-AD0F-3E2D140A2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" altLang="zh-TW" dirty="0"/>
              <a:t>It makes a difference where in the command you write this option; the linker searches and processes libraries and object files in the order they are specified. </a:t>
            </a:r>
          </a:p>
          <a:p>
            <a:pPr>
              <a:lnSpc>
                <a:spcPct val="150000"/>
              </a:lnSpc>
            </a:pPr>
            <a:r>
              <a:rPr kumimoji="1" lang="en" altLang="zh-TW" dirty="0"/>
              <a:t>Thus, </a:t>
            </a:r>
            <a:r>
              <a:rPr kumimoji="1" lang="en" altLang="zh-TW" dirty="0" err="1"/>
              <a:t>foo.o</a:t>
            </a:r>
            <a:r>
              <a:rPr kumimoji="1" lang="en" altLang="zh-TW" dirty="0"/>
              <a:t> -</a:t>
            </a:r>
            <a:r>
              <a:rPr kumimoji="1" lang="en" altLang="zh-TW" dirty="0" err="1"/>
              <a:t>lz</a:t>
            </a:r>
            <a:r>
              <a:rPr kumimoji="1" lang="en" altLang="zh-TW" dirty="0"/>
              <a:t> </a:t>
            </a:r>
            <a:r>
              <a:rPr kumimoji="1" lang="en" altLang="zh-TW" dirty="0" err="1"/>
              <a:t>bar.o</a:t>
            </a:r>
            <a:r>
              <a:rPr kumimoji="1" lang="en" altLang="zh-TW" dirty="0"/>
              <a:t> searches library z after file </a:t>
            </a:r>
            <a:r>
              <a:rPr kumimoji="1" lang="en" altLang="zh-TW" dirty="0" err="1"/>
              <a:t>foo.o</a:t>
            </a:r>
            <a:r>
              <a:rPr kumimoji="1" lang="en" altLang="zh-TW" dirty="0"/>
              <a:t> but before </a:t>
            </a:r>
            <a:r>
              <a:rPr kumimoji="1" lang="en" altLang="zh-TW" dirty="0" err="1"/>
              <a:t>bar.o</a:t>
            </a:r>
            <a:r>
              <a:rPr kumimoji="1" lang="en" altLang="zh-TW" dirty="0"/>
              <a:t>. If </a:t>
            </a:r>
            <a:r>
              <a:rPr kumimoji="1" lang="en" altLang="zh-TW" dirty="0" err="1"/>
              <a:t>bar.o</a:t>
            </a:r>
            <a:r>
              <a:rPr kumimoji="1" lang="en" altLang="zh-TW" dirty="0"/>
              <a:t> refers to functions in z, those functions may not be loaded.</a:t>
            </a:r>
          </a:p>
        </p:txBody>
      </p:sp>
    </p:spTree>
    <p:extLst>
      <p:ext uri="{BB962C8B-B14F-4D97-AF65-F5344CB8AC3E}">
        <p14:creationId xmlns:p14="http://schemas.microsoft.com/office/powerpoint/2010/main" val="2013568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64ABCE3A-CB2A-A347-BDAD-13D784C5C624}"/>
              </a:ext>
            </a:extLst>
          </p:cNvPr>
          <p:cNvSpPr txBox="1"/>
          <p:nvPr/>
        </p:nvSpPr>
        <p:spPr>
          <a:xfrm>
            <a:off x="838084" y="365037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Debugger-kdbg</a:t>
            </a: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B5DAEE2C-A7EF-3F46-BF7E-0CB1AD30FA06}"/>
              </a:ext>
            </a:extLst>
          </p:cNvPr>
          <p:cNvSpPr txBox="1"/>
          <p:nvPr/>
        </p:nvSpPr>
        <p:spPr>
          <a:xfrm>
            <a:off x="838085" y="1825563"/>
            <a:ext cx="4591560" cy="435096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0" tIns="0" rIns="0" bIns="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u="none" strike="noStrike" kern="1200" cap="none" spc="-1" baseline="0" dirty="0">
                <a:solidFill>
                  <a:schemeClr val="bg1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$</a:t>
            </a:r>
            <a:r>
              <a:rPr lang="en-US" sz="2800" u="none" strike="noStrike" kern="1200" cap="none" spc="-1" baseline="0" dirty="0" err="1">
                <a:solidFill>
                  <a:schemeClr val="bg1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sudo</a:t>
            </a:r>
            <a:r>
              <a:rPr lang="en-US" sz="2800" u="none" strike="noStrike" kern="1200" cap="none" spc="-1" baseline="0" dirty="0">
                <a:solidFill>
                  <a:schemeClr val="bg1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 apt-get install </a:t>
            </a:r>
            <a:r>
              <a:rPr lang="en-US" sz="2800" u="none" strike="noStrike" kern="1200" cap="none" spc="-1" baseline="0" dirty="0" err="1">
                <a:solidFill>
                  <a:schemeClr val="bg1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kdbg</a:t>
            </a:r>
            <a:endParaRPr lang="en-US" sz="2800" u="none" strike="noStrike" kern="1200" cap="none" spc="-1" baseline="0" dirty="0">
              <a:solidFill>
                <a:schemeClr val="bg1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pic>
        <p:nvPicPr>
          <p:cNvPr id="4" name="圖片 355">
            <a:extLst>
              <a:ext uri="{FF2B5EF4-FFF2-40B4-BE49-F238E27FC236}">
                <a16:creationId xmlns:a16="http://schemas.microsoft.com/office/drawing/2014/main" id="{E9A96F12-8332-2944-A161-451B35510C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998" y="1727996"/>
            <a:ext cx="6479996" cy="457776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020658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382A3F38-A709-FB41-90FA-55AE07508786}"/>
              </a:ext>
            </a:extLst>
          </p:cNvPr>
          <p:cNvSpPr txBox="1"/>
          <p:nvPr/>
        </p:nvSpPr>
        <p:spPr>
          <a:xfrm>
            <a:off x="838084" y="365037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kdbg</a:t>
            </a:r>
          </a:p>
        </p:txBody>
      </p:sp>
      <p:pic>
        <p:nvPicPr>
          <p:cNvPr id="3" name="圖片 357">
            <a:extLst>
              <a:ext uri="{FF2B5EF4-FFF2-40B4-BE49-F238E27FC236}">
                <a16:creationId xmlns:a16="http://schemas.microsoft.com/office/drawing/2014/main" id="{D2536713-B19B-4C42-9A84-DA39141646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2003" y="647998"/>
            <a:ext cx="8372164" cy="590507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14608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C8AFFD26-99E6-774A-859B-80212F3F19A4}"/>
              </a:ext>
            </a:extLst>
          </p:cNvPr>
          <p:cNvSpPr txBox="1"/>
          <p:nvPr/>
        </p:nvSpPr>
        <p:spPr>
          <a:xfrm>
            <a:off x="838084" y="365037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list_acl_simple</a:t>
            </a:r>
            <a:endParaRPr lang="zh-TW" sz="4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F40CE20F-825B-D447-B5B8-561B76E51A8A}"/>
              </a:ext>
            </a:extLst>
          </p:cNvPr>
          <p:cNvSpPr txBox="1"/>
          <p:nvPr/>
        </p:nvSpPr>
        <p:spPr>
          <a:xfrm>
            <a:off x="838084" y="1825563"/>
            <a:ext cx="10515243" cy="43509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</a:t>
            </a:r>
            <a:r>
              <a:rPr lang="en-US" sz="1300" b="1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acl</a:t>
            </a:r>
            <a:r>
              <a:rPr lang="en-US" sz="13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= </a:t>
            </a:r>
            <a:r>
              <a:rPr lang="en-US" sz="1300" b="1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acl_get_file</a:t>
            </a:r>
            <a:r>
              <a:rPr lang="en-US" sz="13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</a:t>
            </a:r>
            <a:r>
              <a:rPr lang="en-US" sz="1300" b="1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argv</a:t>
            </a:r>
            <a:r>
              <a:rPr lang="en-US" sz="13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[</a:t>
            </a:r>
            <a:r>
              <a:rPr lang="en-US" sz="1300" b="1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optind</a:t>
            </a:r>
            <a:r>
              <a:rPr lang="en-US" sz="13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], type);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</a:t>
            </a:r>
            <a:r>
              <a:rPr lang="en-US" sz="1300" u="none" strike="noStrike" kern="1200" cap="none" spc="-1" baseline="0" dirty="0">
                <a:solidFill>
                  <a:srgbClr val="0084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/* Walk through each entry in this ACL */</a:t>
            </a:r>
            <a:endParaRPr lang="en-US" sz="13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</a:t>
            </a:r>
            <a:r>
              <a:rPr lang="en-US" sz="1300" b="1" u="none" strike="noStrike" kern="1200" cap="none" spc="-1" baseline="0" dirty="0">
                <a:solidFill>
                  <a:srgbClr val="BA2DA2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for</a:t>
            </a:r>
            <a:r>
              <a:rPr lang="en-US" sz="13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(</a:t>
            </a:r>
            <a:r>
              <a:rPr lang="en-US" sz="1300" b="1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entryId</a:t>
            </a:r>
            <a:r>
              <a:rPr lang="en-US" sz="13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= ACL_FIRST_ENTRY; ; </a:t>
            </a:r>
            <a:r>
              <a:rPr lang="en-US" sz="1300" b="1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entryId</a:t>
            </a:r>
            <a:r>
              <a:rPr lang="en-US" sz="13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= ACL_NEXT_ENTRY) {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</a:t>
            </a:r>
            <a:r>
              <a:rPr lang="en-US" sz="1300" b="1" u="none" strike="noStrike" kern="1200" cap="none" spc="-1" baseline="0" dirty="0">
                <a:solidFill>
                  <a:srgbClr val="BA2DA2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if</a:t>
            </a:r>
            <a:r>
              <a:rPr lang="en-US" sz="13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(</a:t>
            </a:r>
            <a:r>
              <a:rPr lang="en-US" sz="1300" b="1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acl_get_entry</a:t>
            </a:r>
            <a:r>
              <a:rPr lang="en-US" sz="13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</a:t>
            </a:r>
            <a:r>
              <a:rPr lang="en-US" sz="1300" b="1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acl</a:t>
            </a:r>
            <a:r>
              <a:rPr lang="en-US" sz="13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</a:t>
            </a:r>
            <a:r>
              <a:rPr lang="en-US" sz="1300" b="1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entryId</a:t>
            </a:r>
            <a:r>
              <a:rPr lang="en-US" sz="13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&amp;entry) != </a:t>
            </a:r>
            <a:r>
              <a:rPr lang="en-US" sz="1300" b="1" u="none" strike="noStrike" kern="1200" cap="none" spc="-1" baseline="0" dirty="0">
                <a:solidFill>
                  <a:srgbClr val="272AD8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1</a:t>
            </a:r>
            <a:r>
              <a:rPr lang="en-US" sz="13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    </a:t>
            </a:r>
            <a:r>
              <a:rPr lang="en-US" sz="1300" b="1" u="none" strike="noStrike" kern="1200" cap="none" spc="-1" baseline="0" dirty="0">
                <a:solidFill>
                  <a:srgbClr val="BA2DA2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break</a:t>
            </a:r>
            <a:r>
              <a:rPr lang="en-US" sz="13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; </a:t>
            </a:r>
            <a:r>
              <a:rPr lang="en-US" sz="1300" b="1" u="none" strike="noStrike" kern="1200" cap="none" spc="-1" baseline="0" dirty="0">
                <a:solidFill>
                  <a:srgbClr val="0084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/* error or no more */</a:t>
            </a:r>
            <a:endParaRPr lang="en-US" sz="1300" b="1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</a:t>
            </a:r>
            <a:r>
              <a:rPr lang="en-US" sz="1300" b="1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acl_get_tag_type</a:t>
            </a:r>
            <a:r>
              <a:rPr lang="en-US" sz="13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(entry, &amp;tag);</a:t>
            </a:r>
            <a:r>
              <a:rPr lang="en-US" sz="1300" b="1" u="none" strike="noStrike" kern="1200" cap="none" spc="-1" baseline="0" dirty="0">
                <a:solidFill>
                  <a:srgbClr val="0084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entries</a:t>
            </a:r>
            <a:endParaRPr lang="en-US" sz="1300" b="1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</a:t>
            </a:r>
            <a:r>
              <a:rPr lang="en-US" sz="13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printf</a:t>
            </a:r>
            <a:r>
              <a:rPr lang="en-US" sz="13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</a:t>
            </a:r>
            <a:r>
              <a:rPr lang="en-US" sz="1300" u="none" strike="noStrike" kern="1200" cap="none" spc="-1" baseline="0" dirty="0">
                <a:solidFill>
                  <a:srgbClr val="D12F1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"%-12s"</a:t>
            </a:r>
            <a:r>
              <a:rPr lang="en-US" sz="13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(tag == ACL_USER_OBJ) ?  </a:t>
            </a:r>
            <a:r>
              <a:rPr lang="en-US" sz="1300" u="none" strike="noStrike" kern="1200" cap="none" spc="-1" baseline="0" dirty="0">
                <a:solidFill>
                  <a:srgbClr val="D12F1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"owner     "</a:t>
            </a:r>
            <a:r>
              <a:rPr lang="en-US" sz="13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: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                (tag == ACL_USER) ?      </a:t>
            </a:r>
            <a:r>
              <a:rPr lang="en-US" sz="1300" u="none" strike="noStrike" kern="1200" cap="none" spc="-1" baseline="0" dirty="0">
                <a:solidFill>
                  <a:srgbClr val="D12F1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"user      "</a:t>
            </a:r>
            <a:r>
              <a:rPr lang="en-US" sz="13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: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                (tag == ACL_GROUP_OBJ) ? </a:t>
            </a:r>
            <a:r>
              <a:rPr lang="en-US" sz="1300" u="none" strike="noStrike" kern="1200" cap="none" spc="-1" baseline="0" dirty="0">
                <a:solidFill>
                  <a:srgbClr val="D12F1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"file grp  "</a:t>
            </a:r>
            <a:r>
              <a:rPr lang="en-US" sz="13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: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                (tag == ACL_GROUP) ?     </a:t>
            </a:r>
            <a:r>
              <a:rPr lang="en-US" sz="1300" u="none" strike="noStrike" kern="1200" cap="none" spc="-1" baseline="0" dirty="0">
                <a:solidFill>
                  <a:srgbClr val="D12F1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"group     "</a:t>
            </a:r>
            <a:r>
              <a:rPr lang="en-US" sz="13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: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                (tag == ACL_MASK) ?      </a:t>
            </a:r>
            <a:r>
              <a:rPr lang="en-US" sz="1300" u="none" strike="noStrike" kern="1200" cap="none" spc="-1" baseline="0" dirty="0">
                <a:solidFill>
                  <a:srgbClr val="D12F1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"mask      "</a:t>
            </a:r>
            <a:r>
              <a:rPr lang="en-US" sz="13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: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                (tag == ACL_OTHER) ?     </a:t>
            </a:r>
            <a:r>
              <a:rPr lang="en-US" sz="1300" u="none" strike="noStrike" kern="1200" cap="none" spc="-1" baseline="0" dirty="0">
                <a:solidFill>
                  <a:srgbClr val="D12F1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"other     "</a:t>
            </a:r>
            <a:r>
              <a:rPr lang="en-US" sz="13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: </a:t>
            </a:r>
            <a:r>
              <a:rPr lang="en-US" sz="1300" u="none" strike="noStrike" kern="1200" cap="none" spc="-1" baseline="0" dirty="0">
                <a:solidFill>
                  <a:srgbClr val="D12F1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"???"</a:t>
            </a:r>
            <a:r>
              <a:rPr lang="en-US" sz="13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  <a:br>
              <a:rPr lang="en-US" sz="900" u="none" strike="noStrike" kern="1200" cap="none" spc="0" baseline="0" dirty="0">
                <a:solidFill>
                  <a:srgbClr val="0000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</a:br>
            <a:r>
              <a:rPr lang="en-US" sz="13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</a:t>
            </a:r>
            <a:r>
              <a:rPr lang="en-US" sz="1300" u="none" strike="noStrike" kern="1200" cap="none" spc="-1" baseline="0" dirty="0">
                <a:solidFill>
                  <a:srgbClr val="0084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/* Retrieve and display optional tag qualifier */</a:t>
            </a:r>
            <a:endParaRPr lang="en-US" sz="13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</a:t>
            </a:r>
            <a:r>
              <a:rPr lang="en-US" sz="1300" u="none" strike="noStrike" kern="1200" cap="none" spc="-1" baseline="0" dirty="0">
                <a:solidFill>
                  <a:srgbClr val="BA2DA2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if</a:t>
            </a:r>
            <a:r>
              <a:rPr lang="en-US" sz="13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(tag == ACL_USER) {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    </a:t>
            </a:r>
            <a:r>
              <a:rPr lang="en-US" sz="13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uidp</a:t>
            </a:r>
            <a:r>
              <a:rPr lang="en-US" sz="13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= (</a:t>
            </a:r>
            <a:r>
              <a:rPr lang="en-US" sz="13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uid_t</a:t>
            </a:r>
            <a:r>
              <a:rPr lang="en-US" sz="13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*) </a:t>
            </a:r>
            <a:r>
              <a:rPr lang="en-US" sz="13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acl_get_qualifier</a:t>
            </a:r>
            <a:r>
              <a:rPr lang="en-US" sz="13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(entry);</a:t>
            </a:r>
          </a:p>
        </p:txBody>
      </p:sp>
    </p:spTree>
    <p:extLst>
      <p:ext uri="{BB962C8B-B14F-4D97-AF65-F5344CB8AC3E}">
        <p14:creationId xmlns:p14="http://schemas.microsoft.com/office/powerpoint/2010/main" val="1488284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C04D81BD-F661-4149-BCF8-A9EA8D0DEBE7}"/>
              </a:ext>
            </a:extLst>
          </p:cNvPr>
          <p:cNvSpPr txBox="1"/>
          <p:nvPr/>
        </p:nvSpPr>
        <p:spPr>
          <a:xfrm>
            <a:off x="838084" y="365037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list_acl_simple</a:t>
            </a:r>
            <a:endParaRPr lang="zh-TW" sz="4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E58932F9-B9E0-0B47-9418-349E399CB012}"/>
              </a:ext>
            </a:extLst>
          </p:cNvPr>
          <p:cNvSpPr txBox="1"/>
          <p:nvPr/>
        </p:nvSpPr>
        <p:spPr>
          <a:xfrm>
            <a:off x="838084" y="1825563"/>
            <a:ext cx="10515243" cy="43509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    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printf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</a:t>
            </a:r>
            <a:r>
              <a:rPr lang="en-US" sz="1500" u="none" strike="noStrike" kern="1200" cap="none" spc="-1" baseline="0" dirty="0">
                <a:solidFill>
                  <a:srgbClr val="D12F1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"%-8s\t"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getpwuid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(*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uidp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)-&gt;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pw_name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} </a:t>
            </a:r>
            <a:r>
              <a:rPr lang="en-US" sz="1500" u="none" strike="noStrike" kern="1200" cap="none" spc="-1" baseline="0" dirty="0">
                <a:solidFill>
                  <a:srgbClr val="BA2DA2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else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</a:t>
            </a:r>
            <a:r>
              <a:rPr lang="en-US" sz="1500" u="none" strike="noStrike" kern="1200" cap="none" spc="-1" baseline="0" dirty="0">
                <a:solidFill>
                  <a:srgbClr val="BA2DA2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if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(tag == ACL_GROUP) {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    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gidp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= (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gid_t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*) 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acl_get_qualifier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(entry);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    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printf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</a:t>
            </a:r>
            <a:r>
              <a:rPr lang="en-US" sz="1500" u="none" strike="noStrike" kern="1200" cap="none" spc="-1" baseline="0" dirty="0">
                <a:solidFill>
                  <a:srgbClr val="D12F1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"%-8s\t"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getgrgid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(*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gidp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)-&gt;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gr_name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} </a:t>
            </a:r>
            <a:r>
              <a:rPr lang="en-US" sz="1500" u="none" strike="noStrike" kern="1200" cap="none" spc="-1" baseline="0" dirty="0">
                <a:solidFill>
                  <a:srgbClr val="BA2DA2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else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printf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</a:t>
            </a:r>
            <a:r>
              <a:rPr lang="en-US" sz="1500" u="none" strike="noStrike" kern="1200" cap="none" spc="-1" baseline="0" dirty="0">
                <a:solidFill>
                  <a:srgbClr val="D12F1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"\t\t"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acl_get_permset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(entry, &amp;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permset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permVal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= 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acl_get_perm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permset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ACL_READ);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printf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</a:t>
            </a:r>
            <a:r>
              <a:rPr lang="en-US" sz="1500" u="none" strike="noStrike" kern="1200" cap="none" spc="-1" baseline="0" dirty="0">
                <a:solidFill>
                  <a:srgbClr val="D12F1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"%c"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(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permVal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== </a:t>
            </a:r>
            <a:r>
              <a:rPr lang="en-US" sz="1500" u="none" strike="noStrike" kern="1200" cap="none" spc="-1" baseline="0" dirty="0">
                <a:solidFill>
                  <a:srgbClr val="272AD8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1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 ? </a:t>
            </a:r>
            <a:r>
              <a:rPr lang="en-US" sz="1500" u="none" strike="noStrike" kern="1200" cap="none" spc="-1" baseline="0" dirty="0">
                <a:solidFill>
                  <a:srgbClr val="272AD8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'r'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: </a:t>
            </a:r>
            <a:r>
              <a:rPr lang="en-US" sz="1500" u="none" strike="noStrike" kern="1200" cap="none" spc="-1" baseline="0" dirty="0">
                <a:solidFill>
                  <a:srgbClr val="272AD8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'-'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permVal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= 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acl_get_perm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permset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ACL_WRITE);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printf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</a:t>
            </a:r>
            <a:r>
              <a:rPr lang="en-US" sz="1500" u="none" strike="noStrike" kern="1200" cap="none" spc="-1" baseline="0" dirty="0">
                <a:solidFill>
                  <a:srgbClr val="D12F1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"%c"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(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permVal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== </a:t>
            </a:r>
            <a:r>
              <a:rPr lang="en-US" sz="1500" u="none" strike="noStrike" kern="1200" cap="none" spc="-1" baseline="0" dirty="0">
                <a:solidFill>
                  <a:srgbClr val="272AD8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1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 ? </a:t>
            </a:r>
            <a:r>
              <a:rPr lang="en-US" sz="1500" u="none" strike="noStrike" kern="1200" cap="none" spc="-1" baseline="0" dirty="0">
                <a:solidFill>
                  <a:srgbClr val="272AD8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'w'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: </a:t>
            </a:r>
            <a:r>
              <a:rPr lang="en-US" sz="1500" u="none" strike="noStrike" kern="1200" cap="none" spc="-1" baseline="0" dirty="0">
                <a:solidFill>
                  <a:srgbClr val="272AD8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'-'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permVal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= 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acl_get_perm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permset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ACL_EXECUTE);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printf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</a:t>
            </a:r>
            <a:r>
              <a:rPr lang="en-US" sz="1500" u="none" strike="noStrike" kern="1200" cap="none" spc="-1" baseline="0" dirty="0">
                <a:solidFill>
                  <a:srgbClr val="D12F1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"%c"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(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permVal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== </a:t>
            </a:r>
            <a:r>
              <a:rPr lang="en-US" sz="1500" u="none" strike="noStrike" kern="1200" cap="none" spc="-1" baseline="0" dirty="0">
                <a:solidFill>
                  <a:srgbClr val="272AD8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1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 ? </a:t>
            </a:r>
            <a:r>
              <a:rPr lang="en-US" sz="1500" u="none" strike="noStrike" kern="1200" cap="none" spc="-1" baseline="0" dirty="0">
                <a:solidFill>
                  <a:srgbClr val="272AD8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'x'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: </a:t>
            </a:r>
            <a:r>
              <a:rPr lang="en-US" sz="1500" u="none" strike="noStrike" kern="1200" cap="none" spc="-1" baseline="0" dirty="0">
                <a:solidFill>
                  <a:srgbClr val="272AD8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'-'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</a:t>
            </a:r>
            <a:r>
              <a:rPr lang="en-US" sz="15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printf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</a:t>
            </a:r>
            <a:r>
              <a:rPr lang="en-US" sz="1500" u="none" strike="noStrike" kern="1200" cap="none" spc="-1" baseline="0" dirty="0">
                <a:solidFill>
                  <a:srgbClr val="D12F1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"\n"</a:t>
            </a: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}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</a:t>
            </a:r>
            <a:r>
              <a:rPr lang="en-US" sz="1500" b="1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acl_free</a:t>
            </a:r>
            <a:r>
              <a:rPr lang="en-US" sz="15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</a:t>
            </a:r>
            <a:r>
              <a:rPr lang="en-US" sz="1500" b="1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acl</a:t>
            </a:r>
            <a:r>
              <a:rPr lang="en-US" sz="15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5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1769697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72BF0573-120F-BD49-81EF-3124EA8DC87E}"/>
              </a:ext>
            </a:extLst>
          </p:cNvPr>
          <p:cNvSpPr txBox="1"/>
          <p:nvPr/>
        </p:nvSpPr>
        <p:spPr>
          <a:xfrm>
            <a:off x="838084" y="365037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list_acl_simple</a:t>
            </a:r>
            <a:endParaRPr lang="zh-TW" sz="4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0D9DECC7-5136-8A47-96C5-D8F31207A206}"/>
              </a:ext>
            </a:extLst>
          </p:cNvPr>
          <p:cNvSpPr txBox="1"/>
          <p:nvPr/>
        </p:nvSpPr>
        <p:spPr>
          <a:xfrm>
            <a:off x="838084" y="1825563"/>
            <a:ext cx="10515243" cy="435096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B4B4B"/>
              </a:gs>
            </a:gsLst>
            <a:lin ang="16200000"/>
          </a:gradFill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$ setfacl -m u:guest1:rw ./list_acl.c</a:t>
            </a:r>
            <a:endParaRPr lang="zh-TW" sz="2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$ ./list_acl_simple ./list_acl.c</a:t>
            </a:r>
            <a:endParaRPr lang="zh-TW" sz="2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owner       		rw-</a:t>
            </a:r>
            <a:endParaRPr lang="zh-TW" sz="2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user      guest1  	rw-</a:t>
            </a:r>
            <a:endParaRPr lang="zh-TW" sz="2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file grp    		rw-</a:t>
            </a:r>
            <a:endParaRPr lang="zh-TW" sz="2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mask        		rw-</a:t>
            </a:r>
            <a:endParaRPr lang="zh-TW" sz="2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other       		r-</a:t>
            </a:r>
            <a:endParaRPr lang="zh-TW" sz="2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2439897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E562DC-0BB1-2342-B9B8-581095D3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pc="-1" dirty="0">
                <a:solidFill>
                  <a:srgbClr val="000000"/>
                </a:solidFill>
                <a:latin typeface="Arial"/>
                <a:cs typeface="Noto Sans Mono Light" panose="020B0409040504020204" pitchFamily="50"/>
              </a:rPr>
              <a:t>小結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C2574E-665B-0A4A-95F0-1CA3C43DE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本小節的重點是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的權限控制不只是</a:t>
            </a:r>
            <a:r>
              <a:rPr kumimoji="1" lang="en-US" altLang="zh-TW" dirty="0"/>
              <a:t>owner</a:t>
            </a:r>
            <a:r>
              <a:rPr kumimoji="1" lang="zh-TW" altLang="en-US" dirty="0"/>
              <a:t>、</a:t>
            </a:r>
            <a:r>
              <a:rPr kumimoji="1" lang="en-US" altLang="zh-TW" dirty="0"/>
              <a:t>group</a:t>
            </a:r>
            <a:r>
              <a:rPr kumimoji="1" lang="zh-TW" altLang="en-US" dirty="0"/>
              <a:t>、</a:t>
            </a:r>
            <a:r>
              <a:rPr kumimoji="1" lang="en-US" altLang="zh-TW" dirty="0"/>
              <a:t>others</a:t>
            </a:r>
            <a:r>
              <a:rPr kumimoji="1" lang="zh-TW" altLang="en-US" dirty="0"/>
              <a:t>，還可以有更多的擴充權限</a:t>
            </a:r>
          </a:p>
          <a:p>
            <a:pPr>
              <a:lnSpc>
                <a:spcPct val="150000"/>
              </a:lnSpc>
            </a:pPr>
            <a:r>
              <a:rPr kumimoji="1" lang="zh-TW" altLang="en-US" dirty="0"/>
              <a:t>請注意，這些權限是附加於檔案系統上，因此檔案系統必須支援附加權限（如：</a:t>
            </a:r>
            <a:r>
              <a:rPr kumimoji="1" lang="en-US" altLang="zh-TW" dirty="0"/>
              <a:t>ext4</a:t>
            </a:r>
            <a:r>
              <a:rPr kumimoji="1" lang="zh-TW" altLang="en-US" dirty="0"/>
              <a:t>就支援，</a:t>
            </a:r>
            <a:r>
              <a:rPr kumimoji="1" lang="en-US" altLang="zh-TW" dirty="0"/>
              <a:t>FAT</a:t>
            </a:r>
            <a:r>
              <a:rPr kumimoji="1" lang="zh-TW" altLang="en-US" dirty="0"/>
              <a:t>不支援）</a:t>
            </a:r>
          </a:p>
        </p:txBody>
      </p:sp>
    </p:spTree>
    <p:extLst>
      <p:ext uri="{BB962C8B-B14F-4D97-AF65-F5344CB8AC3E}">
        <p14:creationId xmlns:p14="http://schemas.microsoft.com/office/powerpoint/2010/main" val="2323706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F9C684-1733-3748-A760-2278F7A0D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擴充屬性</a:t>
            </a:r>
          </a:p>
        </p:txBody>
      </p:sp>
    </p:spTree>
    <p:extLst>
      <p:ext uri="{BB962C8B-B14F-4D97-AF65-F5344CB8AC3E}">
        <p14:creationId xmlns:p14="http://schemas.microsoft.com/office/powerpoint/2010/main" val="1358722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12597F3B-A071-B647-ABE3-25EA726FCB37}"/>
              </a:ext>
            </a:extLst>
          </p:cNvPr>
          <p:cNvSpPr txBox="1"/>
          <p:nvPr/>
        </p:nvSpPr>
        <p:spPr>
          <a:xfrm>
            <a:off x="838084" y="365037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strace list_acl list_acl.c </a:t>
            </a:r>
            <a:endParaRPr lang="zh-TW" sz="4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5868F6DC-AFF6-5B4B-BE24-207FC35431E9}"/>
              </a:ext>
            </a:extLst>
          </p:cNvPr>
          <p:cNvSpPr txBox="1"/>
          <p:nvPr/>
        </p:nvSpPr>
        <p:spPr>
          <a:xfrm>
            <a:off x="838084" y="1825563"/>
            <a:ext cx="10515243" cy="43509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getxattr("./list_acl.c",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</a:t>
            </a:r>
            <a:r>
              <a:rPr lang="zh-TW" sz="2800" u="none" strike="noStrike" kern="1200" cap="none" spc="-1" baseline="0" dirty="0">
                <a:solidFill>
                  <a:srgbClr val="FF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system.posix_acl_access</a:t>
            </a:r>
            <a:r>
              <a:rPr lang="zh-TW" sz="2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",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"...",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132) = 44</a:t>
            </a:r>
          </a:p>
        </p:txBody>
      </p:sp>
    </p:spTree>
    <p:extLst>
      <p:ext uri="{BB962C8B-B14F-4D97-AF65-F5344CB8AC3E}">
        <p14:creationId xmlns:p14="http://schemas.microsoft.com/office/powerpoint/2010/main" val="3946424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A2937F-9605-904B-8394-060F22A8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pc="-1" dirty="0">
                <a:solidFill>
                  <a:srgbClr val="000000"/>
                </a:solidFill>
                <a:latin typeface="Arial"/>
                <a:cs typeface="Noto Sans Mono Light" panose="020B0409040504020204" pitchFamily="50"/>
              </a:rPr>
              <a:t>檔案的</a:t>
            </a:r>
            <a:r>
              <a:rPr lang="en-US" altLang="zh-TW" spc="-1" dirty="0">
                <a:solidFill>
                  <a:srgbClr val="000000"/>
                </a:solidFill>
                <a:latin typeface="Arial"/>
                <a:cs typeface="Noto Sans Mono Light" panose="020B0409040504020204" pitchFamily="50"/>
              </a:rPr>
              <a:t>ACL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FEE4E5C-A525-F248-BDE9-30E485360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傳統</a:t>
            </a:r>
            <a:r>
              <a:rPr kumimoji="1" lang="en-US" altLang="zh-TW" dirty="0"/>
              <a:t>Unix</a:t>
            </a:r>
            <a:r>
              <a:rPr kumimoji="1" lang="zh-TW" altLang="en-US" dirty="0"/>
              <a:t>只有三種屬性，分別是：</a:t>
            </a:r>
            <a:r>
              <a:rPr kumimoji="1" lang="en-US" altLang="zh-TW" dirty="0"/>
              <a:t>owner</a:t>
            </a:r>
            <a:r>
              <a:rPr kumimoji="1" lang="zh-TW" altLang="en-US" dirty="0"/>
              <a:t>、</a:t>
            </a:r>
            <a:r>
              <a:rPr kumimoji="1" lang="en-US" altLang="zh-TW" dirty="0"/>
              <a:t>group</a:t>
            </a:r>
            <a:r>
              <a:rPr kumimoji="1" lang="zh-TW" altLang="en-US" dirty="0"/>
              <a:t>、</a:t>
            </a:r>
            <a:r>
              <a:rPr kumimoji="1" lang="en-US" altLang="zh-TW" dirty="0"/>
              <a:t>others</a:t>
            </a:r>
            <a:r>
              <a:rPr kumimoji="1" lang="zh-TW" altLang="en-US" dirty="0"/>
              <a:t>，但有時候人員很複雜，需要做個細緻的規範</a:t>
            </a:r>
          </a:p>
          <a:p>
            <a:r>
              <a:rPr kumimoji="1" lang="zh-TW" altLang="en-US" dirty="0"/>
              <a:t>例如：</a:t>
            </a:r>
          </a:p>
          <a:p>
            <a:pPr lvl="1"/>
            <a:r>
              <a:rPr kumimoji="1" lang="zh-TW" altLang="en-US" dirty="0"/>
              <a:t>老師可以針對作業進行任何修改</a:t>
            </a:r>
          </a:p>
          <a:p>
            <a:pPr lvl="1"/>
            <a:r>
              <a:rPr kumimoji="1" lang="zh-TW" altLang="en-US" dirty="0"/>
              <a:t>助教：可以讀取任何作業</a:t>
            </a:r>
          </a:p>
          <a:p>
            <a:pPr lvl="1"/>
            <a:r>
              <a:rPr kumimoji="1" lang="zh-TW" altLang="en-US" dirty="0"/>
              <a:t>學生：可以修改作業</a:t>
            </a:r>
          </a:p>
          <a:p>
            <a:pPr lvl="1"/>
            <a:r>
              <a:rPr kumimoji="1" lang="zh-TW" altLang="en-US" dirty="0"/>
              <a:t>其他人：沒有權限</a:t>
            </a:r>
          </a:p>
          <a:p>
            <a:r>
              <a:rPr kumimoji="1" lang="zh-TW" altLang="en-US" dirty="0"/>
              <a:t>以上一個例子而言，權限就有四種，超出傳統</a:t>
            </a:r>
            <a:r>
              <a:rPr kumimoji="1" lang="en-US" altLang="zh-TW" dirty="0"/>
              <a:t>Unix</a:t>
            </a:r>
            <a:r>
              <a:rPr kumimoji="1" lang="zh-TW" altLang="en-US" dirty="0"/>
              <a:t>的權限</a:t>
            </a:r>
          </a:p>
        </p:txBody>
      </p:sp>
    </p:spTree>
    <p:extLst>
      <p:ext uri="{BB962C8B-B14F-4D97-AF65-F5344CB8AC3E}">
        <p14:creationId xmlns:p14="http://schemas.microsoft.com/office/powerpoint/2010/main" val="2405265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2B5B2503-B920-6841-A0D6-CD99813201A2}"/>
              </a:ext>
            </a:extLst>
          </p:cNvPr>
          <p:cNvSpPr txBox="1"/>
          <p:nvPr/>
        </p:nvSpPr>
        <p:spPr>
          <a:xfrm>
            <a:off x="838084" y="365037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getxattr</a:t>
            </a:r>
            <a:endParaRPr lang="zh-TW" sz="4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E432F812-8F60-D149-B501-9EB2CC4BE4B7}"/>
              </a:ext>
            </a:extLst>
          </p:cNvPr>
          <p:cNvSpPr txBox="1"/>
          <p:nvPr/>
        </p:nvSpPr>
        <p:spPr>
          <a:xfrm>
            <a:off x="838084" y="1825563"/>
            <a:ext cx="10515243" cy="43509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228600" marR="0" lvl="0" indent="-228243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3820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b="0" i="0" u="none" strike="noStrike" kern="1200" cap="none" spc="-1" baseline="0" dirty="0">
                <a:solidFill>
                  <a:srgbClr val="64382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#include </a:t>
            </a:r>
            <a:r>
              <a:rPr lang="zh-TW" sz="1800" b="0" i="0" u="none" strike="noStrike" kern="1200" cap="none" spc="-1" baseline="0" dirty="0">
                <a:solidFill>
                  <a:srgbClr val="C41A16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&lt;sys/types.h&gt;</a:t>
            </a:r>
            <a:endParaRPr lang="zh-TW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228600" marR="0" lvl="0" indent="-228243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3820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b="0" i="0" u="none" strike="noStrike" kern="1200" cap="none" spc="-1" baseline="0" dirty="0">
                <a:solidFill>
                  <a:srgbClr val="64382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#include </a:t>
            </a:r>
            <a:r>
              <a:rPr lang="zh-TW" sz="1800" b="0" i="0" u="none" strike="noStrike" kern="1200" cap="none" spc="-1" baseline="0" dirty="0">
                <a:solidFill>
                  <a:srgbClr val="C41A16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&lt;attr/xattr.h&gt;</a:t>
            </a:r>
            <a:endParaRPr lang="zh-TW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zh-TW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228600" marR="0" lvl="0" indent="-228243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ssize_t getxattr(</a:t>
            </a:r>
            <a:r>
              <a:rPr lang="zh-TW" sz="18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const</a:t>
            </a:r>
            <a:r>
              <a:rPr lang="zh-TW" sz="18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 </a:t>
            </a:r>
            <a:r>
              <a:rPr lang="zh-TW" sz="18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char</a:t>
            </a:r>
            <a:r>
              <a:rPr lang="zh-TW" sz="18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 *path, </a:t>
            </a:r>
            <a:r>
              <a:rPr lang="zh-TW" sz="18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const</a:t>
            </a:r>
            <a:r>
              <a:rPr lang="zh-TW" sz="18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 </a:t>
            </a:r>
            <a:r>
              <a:rPr lang="zh-TW" sz="18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char</a:t>
            </a:r>
            <a:r>
              <a:rPr lang="zh-TW" sz="18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 *name,</a:t>
            </a:r>
            <a:endParaRPr lang="zh-TW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228600" marR="0" lvl="0" indent="-228243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                 </a:t>
            </a:r>
            <a:r>
              <a:rPr lang="zh-TW" sz="18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void</a:t>
            </a:r>
            <a:r>
              <a:rPr lang="zh-TW" sz="18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 *value, size_t size);</a:t>
            </a:r>
            <a:endParaRPr lang="zh-TW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228600" marR="0" lvl="0" indent="-228243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ssize_t lgetxattr(</a:t>
            </a:r>
            <a:r>
              <a:rPr lang="zh-TW" sz="18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const</a:t>
            </a:r>
            <a:r>
              <a:rPr lang="zh-TW" sz="18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 </a:t>
            </a:r>
            <a:r>
              <a:rPr lang="zh-TW" sz="18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char</a:t>
            </a:r>
            <a:r>
              <a:rPr lang="zh-TW" sz="18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 *path, </a:t>
            </a:r>
            <a:r>
              <a:rPr lang="zh-TW" sz="18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const</a:t>
            </a:r>
            <a:r>
              <a:rPr lang="zh-TW" sz="18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 </a:t>
            </a:r>
            <a:r>
              <a:rPr lang="zh-TW" sz="18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char</a:t>
            </a:r>
            <a:r>
              <a:rPr lang="zh-TW" sz="18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 *name,</a:t>
            </a:r>
            <a:endParaRPr lang="zh-TW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228600" marR="0" lvl="0" indent="-228243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                  </a:t>
            </a:r>
            <a:r>
              <a:rPr lang="zh-TW" sz="18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void</a:t>
            </a:r>
            <a:r>
              <a:rPr lang="zh-TW" sz="18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 *value, size_t size);</a:t>
            </a:r>
            <a:endParaRPr lang="zh-TW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228600" marR="0" lvl="0" indent="-228243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ssize_t fgetxattr(</a:t>
            </a:r>
            <a:r>
              <a:rPr lang="zh-TW" sz="18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int</a:t>
            </a:r>
            <a:r>
              <a:rPr lang="zh-TW" sz="18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 fd, </a:t>
            </a:r>
            <a:r>
              <a:rPr lang="zh-TW" sz="18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const</a:t>
            </a:r>
            <a:r>
              <a:rPr lang="zh-TW" sz="18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 </a:t>
            </a:r>
            <a:r>
              <a:rPr lang="zh-TW" sz="18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char</a:t>
            </a:r>
            <a:r>
              <a:rPr lang="zh-TW" sz="18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 *name,</a:t>
            </a:r>
            <a:endParaRPr lang="zh-TW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228600" marR="0" lvl="0" indent="-228243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                  </a:t>
            </a:r>
            <a:r>
              <a:rPr lang="zh-TW" sz="18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void</a:t>
            </a:r>
            <a:r>
              <a:rPr lang="zh-TW" sz="18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 *value, size_t size);</a:t>
            </a:r>
            <a:endParaRPr lang="zh-TW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zh-TW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228600" marR="0" lvl="0" indent="-228243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課堂作業：上網查詢這三個函數的用法</a:t>
            </a:r>
            <a:endParaRPr lang="zh-TW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80636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BC70BC8C-FBD0-BE46-9936-04BC03B29DD7}"/>
              </a:ext>
            </a:extLst>
          </p:cNvPr>
          <p:cNvSpPr txBox="1"/>
          <p:nvPr/>
        </p:nvSpPr>
        <p:spPr>
          <a:xfrm>
            <a:off x="838084" y="365037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listxattr</a:t>
            </a: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E41DE26A-8BD5-D849-A99C-F221173587F1}"/>
              </a:ext>
            </a:extLst>
          </p:cNvPr>
          <p:cNvSpPr txBox="1"/>
          <p:nvPr/>
        </p:nvSpPr>
        <p:spPr>
          <a:xfrm>
            <a:off x="935998" y="1799996"/>
            <a:ext cx="10515243" cy="43509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64382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#include </a:t>
            </a:r>
            <a:r>
              <a:rPr lang="en-US" sz="2200" b="0" i="0" u="none" strike="noStrike" kern="1200" cap="none" spc="-1" baseline="0" dirty="0">
                <a:solidFill>
                  <a:srgbClr val="C41A16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&lt;sys/</a:t>
            </a:r>
            <a:r>
              <a:rPr lang="en-US" sz="2200" b="0" i="0" u="none" strike="noStrike" kern="1200" cap="none" spc="-1" baseline="0" dirty="0" err="1">
                <a:solidFill>
                  <a:srgbClr val="C41A16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types.h</a:t>
            </a:r>
            <a:r>
              <a:rPr lang="en-US" sz="2200" b="0" i="0" u="none" strike="noStrike" kern="1200" cap="none" spc="-1" baseline="0" dirty="0">
                <a:solidFill>
                  <a:srgbClr val="C41A16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&gt;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64382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#include </a:t>
            </a:r>
            <a:r>
              <a:rPr lang="en-US" sz="2200" b="0" i="0" u="none" strike="noStrike" kern="1200" cap="none" spc="-1" baseline="0" dirty="0">
                <a:solidFill>
                  <a:srgbClr val="C41A16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&lt;</a:t>
            </a:r>
            <a:r>
              <a:rPr lang="en-US" sz="2200" b="0" i="0" u="none" strike="noStrike" kern="1200" cap="none" spc="-1" baseline="0" dirty="0" err="1">
                <a:solidFill>
                  <a:srgbClr val="C41A16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attr</a:t>
            </a:r>
            <a:r>
              <a:rPr lang="en-US" sz="2200" b="0" i="0" u="none" strike="noStrike" kern="1200" cap="none" spc="-1" baseline="0" dirty="0">
                <a:solidFill>
                  <a:srgbClr val="C41A16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/</a:t>
            </a:r>
            <a:r>
              <a:rPr lang="en-US" sz="2200" b="0" i="0" u="none" strike="noStrike" kern="1200" cap="none" spc="-1" baseline="0" dirty="0" err="1">
                <a:solidFill>
                  <a:srgbClr val="C41A16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xattr.h</a:t>
            </a:r>
            <a:r>
              <a:rPr lang="en-US" sz="2200" b="0" i="0" u="none" strike="noStrike" kern="1200" cap="none" spc="-1" baseline="0" dirty="0">
                <a:solidFill>
                  <a:srgbClr val="C41A16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&gt;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ssize_t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</a:t>
            </a:r>
            <a:r>
              <a:rPr lang="en-US" sz="2200" b="0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listxattr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(</a:t>
            </a:r>
            <a:r>
              <a:rPr lang="en-US" sz="22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const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</a:t>
            </a:r>
            <a:r>
              <a:rPr lang="en-US" sz="22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char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*path,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                  </a:t>
            </a:r>
            <a:r>
              <a:rPr lang="en-US" sz="22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char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*list, </a:t>
            </a:r>
            <a:r>
              <a:rPr lang="en-US" sz="2200" b="0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size_t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size);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ssize_t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</a:t>
            </a:r>
            <a:r>
              <a:rPr lang="en-US" sz="2200" b="0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llistxattr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(</a:t>
            </a:r>
            <a:r>
              <a:rPr lang="en-US" sz="22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const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</a:t>
            </a:r>
            <a:r>
              <a:rPr lang="en-US" sz="22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char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*path,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                   </a:t>
            </a:r>
            <a:r>
              <a:rPr lang="en-US" sz="22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char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*list, </a:t>
            </a:r>
            <a:r>
              <a:rPr lang="en-US" sz="2200" b="0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size_t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size);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ssize_t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</a:t>
            </a:r>
            <a:r>
              <a:rPr lang="en-US" sz="2200" b="0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flistxattr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(</a:t>
            </a:r>
            <a:r>
              <a:rPr lang="en-US" sz="22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int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</a:t>
            </a:r>
            <a:r>
              <a:rPr lang="en-US" sz="2200" b="0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filedes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,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                   </a:t>
            </a:r>
            <a:r>
              <a:rPr lang="en-US" sz="22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char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*list, </a:t>
            </a:r>
            <a:r>
              <a:rPr lang="en-US" sz="2200" b="0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size_t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size);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A5DCAA96-3287-2142-9E71-9906751226D0}"/>
              </a:ext>
            </a:extLst>
          </p:cNvPr>
          <p:cNvSpPr/>
          <p:nvPr/>
        </p:nvSpPr>
        <p:spPr>
          <a:xfrm>
            <a:off x="3239955" y="5437290"/>
            <a:ext cx="2015995" cy="647998"/>
          </a:xfrm>
          <a:prstGeom prst="rect">
            <a:avLst/>
          </a:prstGeom>
          <a:solidFill>
            <a:srgbClr val="0D1F63"/>
          </a:solidFill>
          <a:ln w="57241" cap="flat">
            <a:solidFill>
              <a:srgbClr val="59C5C7"/>
            </a:solidFill>
            <a:prstDash val="solid"/>
            <a:round/>
          </a:ln>
        </p:spPr>
        <p:txBody>
          <a:bodyPr vert="horz" wrap="none" lIns="118442" tIns="73435" rIns="118442" bIns="73435" anchor="ctr" anchorCtr="1" compatLnSpc="1">
            <a:normAutofit/>
          </a:bodyPr>
          <a:lstStyle/>
          <a:p>
            <a:pPr algn="ctr"/>
            <a:r>
              <a:rPr lang="en-US" sz="2200" spc="-1" dirty="0">
                <a:solidFill>
                  <a:srgbClr val="FFFFFF"/>
                </a:solidFill>
                <a:latin typeface="Arial"/>
                <a:ea typeface="Microsoft YaHei Light" panose="020B0502040204020203" pitchFamily="34" charset="-122"/>
              </a:rPr>
              <a:t>string1</a:t>
            </a: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79B1D4A2-28F9-1246-8AC5-0E6DD91C8BB7}"/>
              </a:ext>
            </a:extLst>
          </p:cNvPr>
          <p:cNvSpPr/>
          <p:nvPr/>
        </p:nvSpPr>
        <p:spPr>
          <a:xfrm>
            <a:off x="5255950" y="5437290"/>
            <a:ext cx="2520006" cy="647998"/>
          </a:xfrm>
          <a:prstGeom prst="rect">
            <a:avLst/>
          </a:prstGeom>
          <a:solidFill>
            <a:srgbClr val="0D1F63"/>
          </a:solidFill>
          <a:ln w="57241" cap="flat">
            <a:solidFill>
              <a:srgbClr val="59C5C7"/>
            </a:solidFill>
            <a:prstDash val="solid"/>
            <a:round/>
          </a:ln>
        </p:spPr>
        <p:txBody>
          <a:bodyPr vert="horz" wrap="none" lIns="118442" tIns="73435" rIns="118442" bIns="73435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string2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CB4ECB6F-D616-404E-A59C-10B79A0CEBC4}"/>
              </a:ext>
            </a:extLst>
          </p:cNvPr>
          <p:cNvSpPr/>
          <p:nvPr/>
        </p:nvSpPr>
        <p:spPr>
          <a:xfrm>
            <a:off x="7775955" y="5437290"/>
            <a:ext cx="2087995" cy="647998"/>
          </a:xfrm>
          <a:prstGeom prst="rect">
            <a:avLst/>
          </a:prstGeom>
          <a:solidFill>
            <a:srgbClr val="0D1F63"/>
          </a:solidFill>
          <a:ln w="57241" cap="flat">
            <a:solidFill>
              <a:srgbClr val="59C5C7"/>
            </a:solidFill>
            <a:prstDash val="solid"/>
            <a:round/>
          </a:ln>
        </p:spPr>
        <p:txBody>
          <a:bodyPr vert="horz" wrap="none" lIns="118442" tIns="73435" rIns="118442" bIns="73435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string3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8" name="TextShape 7">
            <a:extLst>
              <a:ext uri="{FF2B5EF4-FFF2-40B4-BE49-F238E27FC236}">
                <a16:creationId xmlns:a16="http://schemas.microsoft.com/office/drawing/2014/main" id="{ADD0B856-7AFB-B941-9662-E7DD18B2C373}"/>
              </a:ext>
            </a:extLst>
          </p:cNvPr>
          <p:cNvSpPr txBox="1"/>
          <p:nvPr/>
        </p:nvSpPr>
        <p:spPr>
          <a:xfrm>
            <a:off x="1054036" y="5473290"/>
            <a:ext cx="1295997" cy="575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u="none" strike="noStrike" kern="1200" cap="none" spc="-1" baseline="0" dirty="0">
                <a:solidFill>
                  <a:srgbClr val="CE181E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*list</a:t>
            </a:r>
            <a:endParaRPr lang="en-US" sz="24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BF94D7F6-C310-294D-A1A6-3A7EDD4E2471}"/>
              </a:ext>
            </a:extLst>
          </p:cNvPr>
          <p:cNvCxnSpPr>
            <a:endCxn id="4" idx="1"/>
          </p:cNvCxnSpPr>
          <p:nvPr/>
        </p:nvCxnSpPr>
        <p:spPr>
          <a:xfrm flipV="1">
            <a:off x="2314379" y="5761289"/>
            <a:ext cx="925576" cy="8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152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4E0B055B-4468-F74C-9383-A929EADDEE3D}"/>
              </a:ext>
            </a:extLst>
          </p:cNvPr>
          <p:cNvSpPr txBox="1"/>
          <p:nvPr/>
        </p:nvSpPr>
        <p:spPr>
          <a:xfrm>
            <a:off x="838084" y="365037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listattr.c</a:t>
            </a:r>
            <a:endParaRPr lang="zh-TW" sz="4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408016D7-3B73-AE46-A7D3-530A121A2772}"/>
              </a:ext>
            </a:extLst>
          </p:cNvPr>
          <p:cNvSpPr txBox="1"/>
          <p:nvPr/>
        </p:nvSpPr>
        <p:spPr>
          <a:xfrm>
            <a:off x="838084" y="1825563"/>
            <a:ext cx="10515243" cy="43509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BA2DA2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BA2DA2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void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 </a:t>
            </a:r>
            <a:r>
              <a:rPr lang="en-US" sz="2200" b="0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print_value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(</a:t>
            </a:r>
            <a:r>
              <a:rPr lang="en-US" sz="2200" b="0" i="0" u="none" strike="noStrike" kern="1200" cap="none" spc="-1" baseline="0" dirty="0">
                <a:solidFill>
                  <a:srgbClr val="BA2DA2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char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* pathname, </a:t>
            </a:r>
            <a:r>
              <a:rPr lang="en-US" sz="2200" b="0" i="0" u="none" strike="noStrike" kern="1200" cap="none" spc="-1" baseline="0" dirty="0">
                <a:solidFill>
                  <a:srgbClr val="BA2DA2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char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* </a:t>
            </a:r>
            <a:r>
              <a:rPr lang="en-US" sz="2200" b="0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attr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) {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    </a:t>
            </a:r>
            <a:r>
              <a:rPr lang="en-US" sz="2200" b="0" i="0" u="none" strike="noStrike" kern="1200" cap="none" spc="-1" baseline="0" dirty="0">
                <a:solidFill>
                  <a:srgbClr val="BA2DA2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char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 </a:t>
            </a:r>
            <a:r>
              <a:rPr lang="en-US" sz="2200" b="0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buf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[</a:t>
            </a:r>
            <a:r>
              <a:rPr lang="en-US" sz="2200" b="0" i="0" u="none" strike="noStrike" kern="1200" cap="none" spc="-1" baseline="0" dirty="0">
                <a:solidFill>
                  <a:srgbClr val="272AD8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4096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];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    </a:t>
            </a:r>
            <a:r>
              <a:rPr lang="en-US" sz="2200" b="0" i="0" u="none" strike="noStrike" kern="1200" cap="none" spc="-1" baseline="0" dirty="0" err="1">
                <a:solidFill>
                  <a:srgbClr val="BA2DA2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int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 total;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    total=</a:t>
            </a:r>
            <a:r>
              <a:rPr lang="en-US" sz="2200" b="1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getxattr</a:t>
            </a:r>
            <a:r>
              <a:rPr lang="en-US" sz="2200" b="1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(pathname, </a:t>
            </a:r>
            <a:r>
              <a:rPr lang="en-US" sz="2200" b="1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attr</a:t>
            </a:r>
            <a:r>
              <a:rPr lang="en-US" sz="2200" b="1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, </a:t>
            </a:r>
            <a:r>
              <a:rPr lang="en-US" sz="2200" b="1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buf</a:t>
            </a:r>
            <a:r>
              <a:rPr lang="en-US" sz="2200" b="1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, </a:t>
            </a:r>
            <a:r>
              <a:rPr lang="en-US" sz="2200" b="1" i="0" u="none" strike="noStrike" kern="1200" cap="none" spc="-1" baseline="0" dirty="0">
                <a:solidFill>
                  <a:srgbClr val="272AD8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4096</a:t>
            </a:r>
            <a:r>
              <a:rPr lang="en-US" sz="2200" b="1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);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    </a:t>
            </a:r>
            <a:r>
              <a:rPr lang="en-US" sz="2200" b="0" i="0" u="none" strike="noStrike" kern="1200" cap="none" spc="-1" baseline="0" dirty="0">
                <a:solidFill>
                  <a:srgbClr val="BA2DA2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for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 (</a:t>
            </a:r>
            <a:r>
              <a:rPr lang="en-US" sz="2200" b="0" i="0" u="none" strike="noStrike" kern="1200" cap="none" spc="-1" baseline="0" dirty="0" err="1">
                <a:solidFill>
                  <a:srgbClr val="BA2DA2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int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 </a:t>
            </a:r>
            <a:r>
              <a:rPr lang="en-US" sz="2200" b="0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i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=</a:t>
            </a:r>
            <a:r>
              <a:rPr lang="en-US" sz="2200" b="0" i="0" u="none" strike="noStrike" kern="1200" cap="none" spc="-1" baseline="0" dirty="0">
                <a:solidFill>
                  <a:srgbClr val="272AD8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0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; </a:t>
            </a:r>
            <a:r>
              <a:rPr lang="en-US" sz="2200" b="0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i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&lt;total; </a:t>
            </a:r>
            <a:r>
              <a:rPr lang="en-US" sz="2200" b="0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i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++)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        </a:t>
            </a:r>
            <a:r>
              <a:rPr lang="en-US" sz="2200" b="0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printf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(</a:t>
            </a:r>
            <a:r>
              <a:rPr lang="en-US" sz="2200" b="0" i="0" u="none" strike="noStrike" kern="1200" cap="none" spc="-1" baseline="0" dirty="0">
                <a:solidFill>
                  <a:srgbClr val="D12F1B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"%x"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, </a:t>
            </a:r>
            <a:r>
              <a:rPr lang="en-US" sz="2200" b="0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buf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[</a:t>
            </a:r>
            <a:r>
              <a:rPr lang="en-US" sz="2200" b="0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i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]);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    </a:t>
            </a:r>
            <a:r>
              <a:rPr lang="en-US" sz="2200" b="0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printf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(</a:t>
            </a:r>
            <a:r>
              <a:rPr lang="en-US" sz="2200" b="0" i="0" u="none" strike="noStrike" kern="1200" cap="none" spc="-1" baseline="0" dirty="0">
                <a:solidFill>
                  <a:srgbClr val="D12F1B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"\n\n"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);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}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en-US" sz="1400" u="none" strike="noStrike" kern="1200" cap="none" spc="0" baseline="0" dirty="0">
                <a:solidFill>
                  <a:srgbClr val="0000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</a:b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BA2DA2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 err="1">
                <a:solidFill>
                  <a:srgbClr val="BA2DA2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int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 main (</a:t>
            </a:r>
            <a:r>
              <a:rPr lang="en-US" sz="2200" b="0" i="0" u="none" strike="noStrike" kern="1200" cap="none" spc="-1" baseline="0" dirty="0" err="1">
                <a:solidFill>
                  <a:srgbClr val="BA2DA2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int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 </a:t>
            </a:r>
            <a:r>
              <a:rPr lang="en-US" sz="2200" b="0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argc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, </a:t>
            </a:r>
            <a:r>
              <a:rPr lang="en-US" sz="2200" b="0" i="0" u="none" strike="noStrike" kern="1200" cap="none" spc="-1" baseline="0" dirty="0">
                <a:solidFill>
                  <a:srgbClr val="BA2DA2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char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** </a:t>
            </a:r>
            <a:r>
              <a:rPr lang="en-US" sz="2200" b="0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argv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) {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    </a:t>
            </a:r>
            <a:r>
              <a:rPr lang="en-US" sz="2200" b="0" i="0" u="none" strike="noStrike" kern="1200" cap="none" spc="-1" baseline="0" dirty="0">
                <a:solidFill>
                  <a:srgbClr val="BA2DA2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char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 *</a:t>
            </a:r>
            <a:r>
              <a:rPr lang="en-US" sz="2200" b="0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buf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Courier New"/>
                <a:cs typeface="Noto Sans Mono Light" panose="020B0409040504020204" pitchFamily="50"/>
              </a:rPr>
              <a:t>;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3927068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CB511D47-174F-7742-8E95-F40255B05CE8}"/>
              </a:ext>
            </a:extLst>
          </p:cNvPr>
          <p:cNvSpPr txBox="1"/>
          <p:nvPr/>
        </p:nvSpPr>
        <p:spPr>
          <a:xfrm>
            <a:off x="838084" y="365037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listattr.c</a:t>
            </a:r>
            <a:endParaRPr lang="zh-TW" sz="4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9DA7914B-B044-494B-90A1-CA08EB88047F}"/>
              </a:ext>
            </a:extLst>
          </p:cNvPr>
          <p:cNvSpPr txBox="1"/>
          <p:nvPr/>
        </p:nvSpPr>
        <p:spPr>
          <a:xfrm>
            <a:off x="838084" y="1825563"/>
            <a:ext cx="10515243" cy="43509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</a:t>
            </a:r>
            <a:r>
              <a:rPr lang="en-US" sz="2200" u="none" strike="noStrike" kern="1200" cap="none" spc="-1" baseline="0" dirty="0">
                <a:solidFill>
                  <a:srgbClr val="BA2DA2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int</a:t>
            </a: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total, sum=</a:t>
            </a:r>
            <a:r>
              <a:rPr lang="en-US" sz="2200" u="none" strike="noStrike" kern="1200" cap="none" spc="-1" baseline="0" dirty="0">
                <a:solidFill>
                  <a:srgbClr val="272AD8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0</a:t>
            </a: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;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</a:t>
            </a:r>
            <a:r>
              <a:rPr lang="en-US" sz="2200" u="none" strike="noStrike" kern="1200" cap="none" spc="-1" baseline="0" dirty="0">
                <a:solidFill>
                  <a:srgbClr val="BA2DA2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char</a:t>
            </a: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str[</a:t>
            </a:r>
            <a:r>
              <a:rPr lang="en-US" sz="2200" u="none" strike="noStrike" kern="1200" cap="none" spc="-1" baseline="0" dirty="0">
                <a:solidFill>
                  <a:srgbClr val="272AD8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4096</a:t>
            </a: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];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</a:t>
            </a:r>
            <a:r>
              <a:rPr lang="en-US" sz="22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buf</a:t>
            </a: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= (</a:t>
            </a:r>
            <a:r>
              <a:rPr lang="en-US" sz="2200" u="none" strike="noStrike" kern="1200" cap="none" spc="-1" baseline="0" dirty="0">
                <a:solidFill>
                  <a:srgbClr val="BA2DA2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char</a:t>
            </a: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*)malloc(</a:t>
            </a:r>
            <a:r>
              <a:rPr lang="en-US" sz="2200" u="none" strike="noStrike" kern="1200" cap="none" spc="-1" baseline="0" dirty="0">
                <a:solidFill>
                  <a:srgbClr val="272AD8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4096</a:t>
            </a: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total=</a:t>
            </a:r>
            <a:r>
              <a:rPr lang="en-US" sz="22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listxattr</a:t>
            </a: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</a:t>
            </a:r>
            <a:r>
              <a:rPr lang="en-US" sz="22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argv</a:t>
            </a: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[</a:t>
            </a:r>
            <a:r>
              <a:rPr lang="en-US" sz="2200" u="none" strike="noStrike" kern="1200" cap="none" spc="-1" baseline="0" dirty="0">
                <a:solidFill>
                  <a:srgbClr val="272AD8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1</a:t>
            </a: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], </a:t>
            </a:r>
            <a:r>
              <a:rPr lang="en-US" sz="2200" u="none" strike="noStrike" kern="1200" cap="none" spc="-1" baseline="0" dirty="0">
                <a:solidFill>
                  <a:srgbClr val="BA2DA2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NULL</a:t>
            </a: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</a:t>
            </a:r>
            <a:r>
              <a:rPr lang="en-US" sz="2200" u="none" strike="noStrike" kern="1200" cap="none" spc="-1" baseline="0" dirty="0">
                <a:solidFill>
                  <a:srgbClr val="272AD8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0</a:t>
            </a: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total=</a:t>
            </a:r>
            <a:r>
              <a:rPr lang="en-US" sz="22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listxattr</a:t>
            </a: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</a:t>
            </a:r>
            <a:r>
              <a:rPr lang="en-US" sz="22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argv</a:t>
            </a: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[</a:t>
            </a:r>
            <a:r>
              <a:rPr lang="en-US" sz="2200" u="none" strike="noStrike" kern="1200" cap="none" spc="-1" baseline="0" dirty="0">
                <a:solidFill>
                  <a:srgbClr val="272AD8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1</a:t>
            </a: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], </a:t>
            </a:r>
            <a:r>
              <a:rPr lang="en-US" sz="22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buf</a:t>
            </a: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total);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</a:t>
            </a:r>
            <a:r>
              <a:rPr lang="en-US" sz="2200" u="none" strike="noStrike" kern="1200" cap="none" spc="-1" baseline="0" dirty="0">
                <a:solidFill>
                  <a:srgbClr val="BA2DA2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for</a:t>
            </a: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 ;sum !=total; ){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</a:t>
            </a:r>
            <a:r>
              <a:rPr lang="en-US" sz="22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sscanf</a:t>
            </a: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</a:t>
            </a:r>
            <a:r>
              <a:rPr lang="en-US" sz="22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buf+sum</a:t>
            </a: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</a:t>
            </a:r>
            <a:r>
              <a:rPr lang="en-US" sz="2200" u="none" strike="noStrike" kern="1200" cap="none" spc="-1" baseline="0" dirty="0">
                <a:solidFill>
                  <a:srgbClr val="D12F1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"%s"</a:t>
            </a: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str);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</a:t>
            </a:r>
            <a:r>
              <a:rPr lang="en-US" sz="22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printf</a:t>
            </a: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</a:t>
            </a:r>
            <a:r>
              <a:rPr lang="en-US" sz="2200" u="none" strike="noStrike" kern="1200" cap="none" spc="-1" baseline="0" dirty="0">
                <a:solidFill>
                  <a:srgbClr val="D12F1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</a:t>
            </a:r>
            <a:r>
              <a:rPr lang="en-US" sz="2200" u="none" strike="noStrike" kern="1200" cap="none" spc="-1" baseline="0" dirty="0" err="1">
                <a:solidFill>
                  <a:srgbClr val="D12F1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xattr</a:t>
            </a:r>
            <a:r>
              <a:rPr lang="en-US" sz="2200" u="none" strike="noStrike" kern="1200" cap="none" spc="-1" baseline="0" dirty="0">
                <a:solidFill>
                  <a:srgbClr val="D12F1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= %s\n"</a:t>
            </a: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str);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</a:t>
            </a:r>
            <a:r>
              <a:rPr lang="en-US" sz="22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print_value</a:t>
            </a: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</a:t>
            </a:r>
            <a:r>
              <a:rPr lang="en-US" sz="22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argv</a:t>
            </a: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[</a:t>
            </a:r>
            <a:r>
              <a:rPr lang="en-US" sz="2200" u="none" strike="noStrike" kern="1200" cap="none" spc="-1" baseline="0" dirty="0">
                <a:solidFill>
                  <a:srgbClr val="272AD8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1</a:t>
            </a: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], str);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    sum += </a:t>
            </a:r>
            <a:r>
              <a:rPr lang="en-US" sz="22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strlen</a:t>
            </a: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(str)+</a:t>
            </a:r>
            <a:r>
              <a:rPr lang="en-US" sz="2200" u="none" strike="noStrike" kern="1200" cap="none" spc="-1" baseline="0" dirty="0">
                <a:solidFill>
                  <a:srgbClr val="272AD8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1</a:t>
            </a: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;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   }</a:t>
            </a:r>
          </a:p>
          <a:p>
            <a:pPr marL="514441" marR="0" lvl="0" indent="-514075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54673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A3F49DF0-05D1-3E43-8D67-E06390DEEA2C}"/>
              </a:ext>
            </a:extLst>
          </p:cNvPr>
          <p:cNvSpPr txBox="1"/>
          <p:nvPr/>
        </p:nvSpPr>
        <p:spPr>
          <a:xfrm>
            <a:off x="838084" y="365037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listattr.c</a:t>
            </a:r>
            <a:endParaRPr lang="zh-TW" sz="4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5C3035E1-6961-E442-8049-853989656707}"/>
              </a:ext>
            </a:extLst>
          </p:cNvPr>
          <p:cNvSpPr txBox="1"/>
          <p:nvPr/>
        </p:nvSpPr>
        <p:spPr>
          <a:xfrm>
            <a:off x="838084" y="1825563"/>
            <a:ext cx="10515243" cy="435096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B4B4B"/>
              </a:gs>
            </a:gsLst>
            <a:lin ang="16200000"/>
          </a:gradFill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$ ./</a:t>
            </a:r>
            <a:r>
              <a:rPr lang="en-US" sz="1500" u="none" strike="noStrike" kern="1200" cap="none" spc="-1" baseline="0" dirty="0" err="1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listattr</a:t>
            </a:r>
            <a:r>
              <a:rPr lang="en-US" sz="15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./</a:t>
            </a:r>
            <a:r>
              <a:rPr lang="en-US" sz="1500" u="none" strike="noStrike" kern="1200" cap="none" spc="-1" baseline="0" dirty="0" err="1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list_acl.c</a:t>
            </a:r>
            <a:endParaRPr lang="en-US" sz="15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u="none" strike="noStrike" kern="1200" cap="none" spc="-1" baseline="0" dirty="0" err="1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xattr</a:t>
            </a:r>
            <a:r>
              <a:rPr lang="en-US" sz="15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= </a:t>
            </a:r>
            <a:r>
              <a:rPr lang="en-US" sz="1500" u="none" strike="noStrike" kern="1200" cap="none" spc="-1" baseline="0" dirty="0" err="1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user.com.dropbox.attrs</a:t>
            </a:r>
            <a:endParaRPr lang="en-US" sz="15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a14a10ffffff9bffffff8effffffd9ffffffcfbffffffc4ffffffe9fffffff000000037ffffffc0101010ffffff9affffffedffffff85ffffff8d3</a:t>
            </a:r>
            <a:endParaRPr lang="en-US" sz="15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5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u="none" strike="noStrike" kern="1200" cap="none" spc="-1" baseline="0" dirty="0" err="1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xattr</a:t>
            </a:r>
            <a:r>
              <a:rPr lang="en-US" sz="15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= </a:t>
            </a:r>
            <a:r>
              <a:rPr lang="en-US" sz="1500" u="none" strike="noStrike" kern="1200" cap="none" spc="-1" baseline="0" dirty="0" err="1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user.com.dropbox.attributes</a:t>
            </a:r>
            <a:endParaRPr lang="en-US" sz="15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78ffffff9cffffffab564a29ffffffca2f48ffffffcaffffffafffffff884fffffffcbffffffcc49ffffffcd4cffffff89ffffffcfffffffc94f4effffffcc51ffffffb252ffffffa856ffffffca4d4cffffffceffffffc8ffffffcc3ffffff8925ffffff96ffffff9414ffffff81ffffff8552124b12ffffff81c25fffffff3ffffffaaffffff8cffffffb4ffffffa0affffffed42ffffffcbfffffff0fffffff0ffffffe0ffffffc4fffffff424ffffff83ffffffa47453ffffffaf54475b5bffffffa5ffffffdaffffffda5a0ffffffc9ffffff801c72</a:t>
            </a:r>
            <a:endParaRPr lang="en-US" sz="15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5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u="none" strike="noStrike" kern="1200" cap="none" spc="-1" baseline="0" dirty="0" err="1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xattr</a:t>
            </a:r>
            <a:r>
              <a:rPr lang="en-US" sz="15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= </a:t>
            </a:r>
            <a:r>
              <a:rPr lang="en-US" sz="1500" u="none" strike="noStrike" kern="1200" cap="none" spc="-1" baseline="0" dirty="0" err="1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system.posix_acl_access</a:t>
            </a:r>
            <a:endParaRPr lang="en-US" sz="15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20001060ffffffffffffffffffffffffffffffff2060ffffffe93004060ffffffffffffffffffffffffffffffff10060ffffffffffffffffffffffffffffffff20040ffffffffffffffffffffffffffffffff</a:t>
            </a:r>
            <a:endParaRPr lang="en-US" sz="15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3629444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BA5C3-C645-6D4C-BC78-275FF21C4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400" dirty="0"/>
              <a:t>修改</a:t>
            </a:r>
            <a:r>
              <a:rPr kumimoji="1" lang="en-US" altLang="zh-CN" sz="4400" dirty="0" err="1"/>
              <a:t>listattr.c</a:t>
            </a:r>
            <a:endParaRPr kumimoji="1" lang="zh-TW" altLang="en-US" sz="4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3040B39-5AD4-6340-BCED-E4FBA7E0F0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2800" dirty="0">
                <a:latin typeface="Courier New"/>
                <a:ea typeface="Courier New"/>
              </a:rPr>
              <a:t>total=</a:t>
            </a:r>
            <a:r>
              <a:rPr lang="en-US" altLang="zh-TW" sz="2800" dirty="0" err="1">
                <a:latin typeface="Courier New"/>
                <a:ea typeface="Courier New"/>
              </a:rPr>
              <a:t>getxattr</a:t>
            </a:r>
            <a:r>
              <a:rPr lang="en-US" altLang="zh-TW" sz="2800" dirty="0">
                <a:latin typeface="Courier New"/>
                <a:ea typeface="Courier New"/>
              </a:rPr>
              <a:t>(pathname, </a:t>
            </a:r>
            <a:r>
              <a:rPr lang="en-US" altLang="zh-TW" sz="2800" dirty="0" err="1">
                <a:latin typeface="Courier New"/>
                <a:ea typeface="Courier New"/>
              </a:rPr>
              <a:t>attr</a:t>
            </a:r>
            <a:r>
              <a:rPr lang="en-US" altLang="zh-TW" sz="2800" dirty="0">
                <a:latin typeface="Courier New"/>
                <a:ea typeface="Courier New"/>
              </a:rPr>
              <a:t>, </a:t>
            </a:r>
            <a:r>
              <a:rPr lang="en-US" altLang="zh-TW" sz="2800" dirty="0" err="1">
                <a:latin typeface="Courier New"/>
                <a:ea typeface="Courier New"/>
              </a:rPr>
              <a:t>buf</a:t>
            </a:r>
            <a:r>
              <a:rPr lang="en-US" altLang="zh-TW" sz="2800" dirty="0">
                <a:latin typeface="Courier New"/>
                <a:ea typeface="Courier New"/>
              </a:rPr>
              <a:t>, </a:t>
            </a:r>
            <a:r>
              <a:rPr lang="en-US" altLang="zh-TW" sz="2800" dirty="0">
                <a:solidFill>
                  <a:srgbClr val="272AD8"/>
                </a:solidFill>
                <a:latin typeface="Courier New"/>
                <a:ea typeface="Courier New"/>
              </a:rPr>
              <a:t>4096</a:t>
            </a:r>
            <a:r>
              <a:rPr lang="en-US" altLang="zh-TW" sz="2800" dirty="0">
                <a:latin typeface="Courier New"/>
                <a:ea typeface="Courier New"/>
              </a:rPr>
              <a:t>);</a:t>
            </a:r>
          </a:p>
          <a:p>
            <a:pPr algn="l"/>
            <a:endParaRPr kumimoji="1" lang="en-US" altLang="zh-TW" sz="2800" b="1" dirty="0">
              <a:latin typeface="Courier New"/>
            </a:endParaRPr>
          </a:p>
          <a:p>
            <a:pPr algn="l"/>
            <a:r>
              <a:rPr lang="en-US" altLang="zh-TW" sz="2800" dirty="0" err="1">
                <a:latin typeface="Courier New"/>
              </a:rPr>
              <a:t>nSize</a:t>
            </a:r>
            <a:r>
              <a:rPr lang="en-US" altLang="zh-TW" sz="2800" dirty="0">
                <a:latin typeface="Courier New"/>
              </a:rPr>
              <a:t>= </a:t>
            </a:r>
            <a:r>
              <a:rPr lang="en-US" altLang="zh-TW" sz="2800" dirty="0" err="1">
                <a:latin typeface="Courier New"/>
                <a:ea typeface="Courier New"/>
              </a:rPr>
              <a:t>getxattr</a:t>
            </a:r>
            <a:r>
              <a:rPr lang="en-US" altLang="zh-TW" sz="2800" dirty="0">
                <a:latin typeface="Courier New"/>
                <a:ea typeface="Courier New"/>
              </a:rPr>
              <a:t>(pathname, </a:t>
            </a:r>
            <a:r>
              <a:rPr lang="en-US" altLang="zh-TW" sz="2800" dirty="0" err="1">
                <a:latin typeface="Courier New"/>
                <a:ea typeface="Courier New"/>
              </a:rPr>
              <a:t>attr</a:t>
            </a:r>
            <a:r>
              <a:rPr lang="en-US" altLang="zh-TW" sz="2800" dirty="0">
                <a:latin typeface="Courier New"/>
                <a:ea typeface="Courier New"/>
              </a:rPr>
              <a:t>, </a:t>
            </a:r>
            <a:r>
              <a:rPr lang="en-US" altLang="zh-TW" sz="2800" dirty="0" err="1">
                <a:latin typeface="Courier New"/>
                <a:ea typeface="Courier New"/>
              </a:rPr>
              <a:t>buf</a:t>
            </a:r>
            <a:r>
              <a:rPr lang="en-US" altLang="zh-TW" sz="2800" dirty="0">
                <a:latin typeface="Courier New"/>
                <a:ea typeface="Courier New"/>
              </a:rPr>
              <a:t>, </a:t>
            </a:r>
            <a:r>
              <a:rPr lang="en-US" altLang="zh-TW" sz="2800" dirty="0">
                <a:solidFill>
                  <a:srgbClr val="272AD8"/>
                </a:solidFill>
                <a:latin typeface="Courier New"/>
                <a:ea typeface="Courier New"/>
              </a:rPr>
              <a:t>0</a:t>
            </a:r>
            <a:r>
              <a:rPr lang="en-US" altLang="zh-TW" sz="2800" dirty="0">
                <a:latin typeface="Courier New"/>
                <a:ea typeface="Courier New"/>
              </a:rPr>
              <a:t>);</a:t>
            </a:r>
          </a:p>
          <a:p>
            <a:pPr algn="l"/>
            <a:r>
              <a:rPr kumimoji="1" lang="en-US" altLang="zh-TW" sz="2800" dirty="0" err="1">
                <a:latin typeface="Courier New"/>
              </a:rPr>
              <a:t>buf</a:t>
            </a:r>
            <a:r>
              <a:rPr kumimoji="1" lang="en-US" altLang="zh-TW" sz="2800" dirty="0">
                <a:latin typeface="Courier New"/>
              </a:rPr>
              <a:t>=malloc(</a:t>
            </a:r>
            <a:r>
              <a:rPr kumimoji="1" lang="en-US" altLang="zh-TW" sz="2800" dirty="0" err="1">
                <a:latin typeface="Courier New"/>
              </a:rPr>
              <a:t>nSize</a:t>
            </a:r>
            <a:r>
              <a:rPr kumimoji="1" lang="en-US" altLang="zh-TW" sz="2800" dirty="0">
                <a:latin typeface="Courier New"/>
              </a:rPr>
              <a:t>);</a:t>
            </a:r>
          </a:p>
          <a:p>
            <a:pPr algn="l"/>
            <a:r>
              <a:rPr lang="en-US" altLang="zh-TW" sz="2800" dirty="0" err="1">
                <a:latin typeface="Courier New"/>
              </a:rPr>
              <a:t>nSize</a:t>
            </a:r>
            <a:r>
              <a:rPr lang="en-US" altLang="zh-TW" sz="2800" dirty="0">
                <a:latin typeface="Courier New"/>
              </a:rPr>
              <a:t>=</a:t>
            </a:r>
            <a:r>
              <a:rPr lang="en-US" altLang="zh-TW" sz="2800" dirty="0" err="1">
                <a:latin typeface="Courier New"/>
                <a:ea typeface="Courier New"/>
              </a:rPr>
              <a:t>getxattr</a:t>
            </a:r>
            <a:r>
              <a:rPr lang="en-US" altLang="zh-TW" sz="2800" dirty="0">
                <a:latin typeface="Courier New"/>
                <a:ea typeface="Courier New"/>
              </a:rPr>
              <a:t>(pathname, </a:t>
            </a:r>
            <a:r>
              <a:rPr lang="en-US" altLang="zh-TW" sz="2800" dirty="0" err="1">
                <a:latin typeface="Courier New"/>
                <a:ea typeface="Courier New"/>
              </a:rPr>
              <a:t>attr</a:t>
            </a:r>
            <a:r>
              <a:rPr lang="en-US" altLang="zh-TW" sz="2800" dirty="0">
                <a:latin typeface="Courier New"/>
                <a:ea typeface="Courier New"/>
              </a:rPr>
              <a:t>, </a:t>
            </a:r>
            <a:r>
              <a:rPr lang="en-US" altLang="zh-TW" sz="2800" dirty="0" err="1">
                <a:latin typeface="Courier New"/>
                <a:ea typeface="Courier New"/>
              </a:rPr>
              <a:t>buf</a:t>
            </a:r>
            <a:r>
              <a:rPr lang="en-US" altLang="zh-TW" sz="2800" dirty="0">
                <a:latin typeface="Courier New"/>
                <a:ea typeface="Courier New"/>
              </a:rPr>
              <a:t>, </a:t>
            </a:r>
            <a:r>
              <a:rPr lang="en-US" altLang="zh-TW" sz="2800" dirty="0" err="1">
                <a:solidFill>
                  <a:schemeClr val="tx1"/>
                </a:solidFill>
                <a:latin typeface="Courier New"/>
                <a:ea typeface="Courier New"/>
              </a:rPr>
              <a:t>nSize</a:t>
            </a:r>
            <a:r>
              <a:rPr lang="en-US" altLang="zh-TW" sz="2800" dirty="0">
                <a:latin typeface="Courier New"/>
                <a:ea typeface="Courier New"/>
              </a:rPr>
              <a:t>);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5390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AE693921-261B-EF41-9F56-F507FE76E0DE}"/>
              </a:ext>
            </a:extLst>
          </p:cNvPr>
          <p:cNvSpPr txBox="1"/>
          <p:nvPr/>
        </p:nvSpPr>
        <p:spPr>
          <a:xfrm>
            <a:off x="838084" y="365037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setxattr</a:t>
            </a:r>
            <a:endParaRPr lang="zh-TW" sz="4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DDFE178E-E040-664B-817F-87B1AC714BF8}"/>
              </a:ext>
            </a:extLst>
          </p:cNvPr>
          <p:cNvSpPr txBox="1"/>
          <p:nvPr/>
        </p:nvSpPr>
        <p:spPr>
          <a:xfrm>
            <a:off x="838084" y="1825563"/>
            <a:ext cx="10515243" cy="43509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228600" marR="0" lvl="0" indent="-228243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3820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64382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#include </a:t>
            </a:r>
            <a:r>
              <a:rPr lang="zh-TW" sz="1800" u="none" strike="noStrike" kern="1200" cap="none" spc="-1" baseline="0" dirty="0">
                <a:solidFill>
                  <a:srgbClr val="C41A1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&lt;sys/types.h&gt;</a:t>
            </a:r>
            <a:endParaRPr lang="zh-TW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228600" marR="0" lvl="0" indent="-228243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3820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64382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#include </a:t>
            </a:r>
            <a:r>
              <a:rPr lang="zh-TW" sz="1800" u="none" strike="noStrike" kern="1200" cap="none" spc="-1" baseline="0" dirty="0">
                <a:solidFill>
                  <a:srgbClr val="C41A1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&lt;sys/xattr.h&gt;</a:t>
            </a:r>
            <a:endParaRPr lang="zh-TW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zh-TW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228600" marR="0" lvl="0" indent="-228243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A0D91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int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setxattr(</a:t>
            </a:r>
            <a:r>
              <a:rPr lang="zh-TW" sz="180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const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</a:t>
            </a:r>
            <a:r>
              <a:rPr lang="zh-TW" sz="180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char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*path, </a:t>
            </a:r>
            <a:r>
              <a:rPr lang="zh-TW" sz="180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const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</a:t>
            </a:r>
            <a:r>
              <a:rPr lang="zh-TW" sz="180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char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*name,</a:t>
            </a:r>
          </a:p>
          <a:p>
            <a:pPr marL="228600" marR="0" lvl="0" indent="-228243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            </a:t>
            </a:r>
            <a:r>
              <a:rPr lang="zh-TW" sz="180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const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</a:t>
            </a:r>
            <a:r>
              <a:rPr lang="zh-TW" sz="180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void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*value, size_t size, </a:t>
            </a:r>
            <a:r>
              <a:rPr lang="zh-TW" sz="180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int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flags);</a:t>
            </a:r>
          </a:p>
          <a:p>
            <a:pPr marL="228600" marR="0" lvl="0" indent="-228243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A0D91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int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lsetxattr(</a:t>
            </a:r>
            <a:r>
              <a:rPr lang="zh-TW" sz="180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const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</a:t>
            </a:r>
            <a:r>
              <a:rPr lang="zh-TW" sz="180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char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*path, </a:t>
            </a:r>
            <a:r>
              <a:rPr lang="zh-TW" sz="180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const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</a:t>
            </a:r>
            <a:r>
              <a:rPr lang="zh-TW" sz="180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char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*name,</a:t>
            </a:r>
          </a:p>
          <a:p>
            <a:pPr marL="228600" marR="0" lvl="0" indent="-228243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             </a:t>
            </a:r>
            <a:r>
              <a:rPr lang="zh-TW" sz="180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const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</a:t>
            </a:r>
            <a:r>
              <a:rPr lang="zh-TW" sz="180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void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*value, size_t size, </a:t>
            </a:r>
            <a:r>
              <a:rPr lang="zh-TW" sz="180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int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flags);</a:t>
            </a:r>
          </a:p>
          <a:p>
            <a:pPr marL="228600" marR="0" lvl="0" indent="-228243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A0D91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int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fsetxattr(</a:t>
            </a:r>
            <a:r>
              <a:rPr lang="zh-TW" sz="180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int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fd, </a:t>
            </a:r>
            <a:r>
              <a:rPr lang="zh-TW" sz="180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const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</a:t>
            </a:r>
            <a:r>
              <a:rPr lang="zh-TW" sz="180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char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*name,</a:t>
            </a:r>
          </a:p>
          <a:p>
            <a:pPr marL="228600" marR="0" lvl="0" indent="-228243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             </a:t>
            </a:r>
            <a:r>
              <a:rPr lang="zh-TW" sz="180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const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</a:t>
            </a:r>
            <a:r>
              <a:rPr lang="zh-TW" sz="180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void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*value, size_t size, </a:t>
            </a:r>
            <a:r>
              <a:rPr lang="zh-TW" sz="180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int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flags);</a:t>
            </a:r>
          </a:p>
        </p:txBody>
      </p:sp>
    </p:spTree>
    <p:extLst>
      <p:ext uri="{BB962C8B-B14F-4D97-AF65-F5344CB8AC3E}">
        <p14:creationId xmlns:p14="http://schemas.microsoft.com/office/powerpoint/2010/main" val="1004603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FB1E45-3B76-EC42-9A6E-9345AF5CA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B808FA-5EC5-374D-831B-4A0D0C4CC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檔案的擴充屬性屬於先進的功能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ACL</a:t>
            </a:r>
            <a:r>
              <a:rPr kumimoji="1" lang="zh-TW" altLang="en-US" dirty="0"/>
              <a:t>就是用擴充屬性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Dropbox</a:t>
            </a:r>
            <a:r>
              <a:rPr kumimoji="1" lang="zh-TW" altLang="en-US" dirty="0"/>
              <a:t>也是利用擴充屬性，達到高效能的同步</a:t>
            </a:r>
          </a:p>
        </p:txBody>
      </p:sp>
    </p:spTree>
    <p:extLst>
      <p:ext uri="{BB962C8B-B14F-4D97-AF65-F5344CB8AC3E}">
        <p14:creationId xmlns:p14="http://schemas.microsoft.com/office/powerpoint/2010/main" val="713047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9D69E5C-0D77-7C42-8D07-5171B1E6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監聽檔案異動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08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45E97145-2DE1-EA44-AD59-AEAC056EB657}"/>
              </a:ext>
            </a:extLst>
          </p:cNvPr>
          <p:cNvSpPr txBox="1"/>
          <p:nvPr/>
        </p:nvSpPr>
        <p:spPr>
          <a:xfrm>
            <a:off x="838084" y="365037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試用inotify</a:t>
            </a:r>
            <a:endParaRPr lang="zh-TW" sz="4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A1BFF219-C87D-124A-B4C2-EA12BD402A32}"/>
              </a:ext>
            </a:extLst>
          </p:cNvPr>
          <p:cNvSpPr txBox="1"/>
          <p:nvPr/>
        </p:nvSpPr>
        <p:spPr>
          <a:xfrm>
            <a:off x="838084" y="1825563"/>
            <a:ext cx="10515243" cy="435096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B4B4B"/>
              </a:gs>
            </a:gsLst>
            <a:lin ang="16200000"/>
          </a:gradFill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$ </a:t>
            </a:r>
            <a:r>
              <a:rPr lang="en-US" sz="1800" u="none" strike="noStrike" kern="1200" cap="none" spc="-1" baseline="0" dirty="0" err="1">
                <a:solidFill>
                  <a:srgbClr val="FFFF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sudo</a:t>
            </a:r>
            <a:r>
              <a:rPr lang="en-US" sz="1800" u="none" strike="noStrike" kern="1200" cap="none" spc="-1" baseline="0" dirty="0">
                <a:solidFill>
                  <a:srgbClr val="FFFF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apt install </a:t>
            </a:r>
            <a:r>
              <a:rPr lang="en-US" sz="1800" u="none" strike="noStrike" kern="1200" cap="none" spc="-1" baseline="0" dirty="0" err="1">
                <a:solidFill>
                  <a:srgbClr val="FFFF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inotify</a:t>
            </a:r>
            <a:r>
              <a:rPr lang="en-US" sz="1800" u="none" strike="noStrike" kern="1200" cap="none" spc="-1" baseline="0" dirty="0">
                <a:solidFill>
                  <a:srgbClr val="FFFF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-tools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$ </a:t>
            </a:r>
            <a:r>
              <a:rPr lang="en-US" sz="1800" u="none" strike="noStrike" kern="1200" cap="none" spc="-1" baseline="0" dirty="0" err="1">
                <a:solidFill>
                  <a:srgbClr val="FFFF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inotifywait</a:t>
            </a:r>
            <a:r>
              <a:rPr lang="en-US" sz="1800" u="none" strike="noStrike" kern="1200" cap="none" spc="-1" baseline="0" dirty="0">
                <a:solidFill>
                  <a:srgbClr val="FFFF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-m </a:t>
            </a:r>
            <a:r>
              <a:rPr lang="en-US" sz="1800" u="none" strike="noStrike" kern="1200" cap="none" spc="-1" baseline="0" dirty="0" err="1">
                <a:solidFill>
                  <a:srgbClr val="FFFF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list_acl.c</a:t>
            </a:r>
            <a:r>
              <a:rPr lang="en-US" sz="1800" u="none" strike="noStrike" kern="1200" cap="none" spc="-1" baseline="0" dirty="0">
                <a:solidFill>
                  <a:srgbClr val="FFFF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..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Setting up watches.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Watches established.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../ OPEN,ISDIR ch06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../ ACCESS,ISDIR ch06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../ CLOSE_NOWRITE,CLOSE,ISDIR ch06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../ OPEN,ISDIR ch06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../ ACCESS,ISDIR ch06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../ CLOSE_NOWRITE,CLOSE,ISDIR ch06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../ OPEN,ISDIR ch06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../ ACCESS,ISDIR ch06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../ CLOSE_NOWRITE,CLOSE,ISDIR ch06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334092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C3245330-882A-454D-9D81-00BEAC341DA3}"/>
              </a:ext>
            </a:extLst>
          </p:cNvPr>
          <p:cNvSpPr txBox="1"/>
          <p:nvPr/>
        </p:nvSpPr>
        <p:spPr>
          <a:xfrm>
            <a:off x="838084" y="365037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GUI</a:t>
            </a: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D5A9D7B0-0E04-5044-8997-68E144B9FA5D}"/>
              </a:ext>
            </a:extLst>
          </p:cNvPr>
          <p:cNvSpPr txBox="1"/>
          <p:nvPr/>
        </p:nvSpPr>
        <p:spPr>
          <a:xfrm>
            <a:off x="377729" y="1831204"/>
            <a:ext cx="5297859" cy="435096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/>
              </a:gs>
            </a:gsLst>
            <a:lin ang="16200000"/>
          </a:gradFill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0" tIns="0" rIns="0" bIns="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u="none" strike="noStrike" kern="1200" cap="none" spc="-1" baseline="0" dirty="0" err="1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sudo</a:t>
            </a:r>
            <a:r>
              <a:rPr lang="en-US" sz="32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 apt-get install </a:t>
            </a:r>
            <a:r>
              <a:rPr lang="en-US" sz="3200" u="none" strike="noStrike" kern="1200" cap="none" spc="-1" baseline="0" dirty="0" err="1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eiciel</a:t>
            </a:r>
            <a:endParaRPr lang="en-US" sz="3200" u="none" strike="noStrike" kern="1200" cap="none" spc="-1" baseline="0" dirty="0">
              <a:solidFill>
                <a:srgbClr val="FFFFFF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pic>
        <p:nvPicPr>
          <p:cNvPr id="4" name="圖片 348">
            <a:extLst>
              <a:ext uri="{FF2B5EF4-FFF2-40B4-BE49-F238E27FC236}">
                <a16:creationId xmlns:a16="http://schemas.microsoft.com/office/drawing/2014/main" id="{B0FCD61F-82E8-3643-9ACD-1C3700375C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7518" y="619560"/>
            <a:ext cx="6000475" cy="607644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3435294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EAD3E-E7F5-0B4D-8275-6EDA2E77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inotify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86DEF9-B67E-794A-AB7F-C0CBD7D08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int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inotify_init</a:t>
            </a:r>
            <a:r>
              <a:rPr kumimoji="1" lang="en-US" altLang="zh-TW" dirty="0"/>
              <a:t>(void)</a:t>
            </a:r>
          </a:p>
          <a:p>
            <a:pPr lvl="1"/>
            <a:r>
              <a:rPr kumimoji="1" lang="zh-TW" altLang="en-US" dirty="0"/>
              <a:t>初始化一個</a:t>
            </a:r>
            <a:r>
              <a:rPr kumimoji="1" lang="en-US" altLang="zh-TW" dirty="0" err="1"/>
              <a:t>inofiry</a:t>
            </a:r>
            <a:r>
              <a:rPr kumimoji="1" lang="zh-TW" altLang="en-US" dirty="0"/>
              <a:t>的監聽，回傳值是</a:t>
            </a:r>
            <a:r>
              <a:rPr kumimoji="1" lang="en-US" altLang="zh-TW" dirty="0"/>
              <a:t>file descriptor</a:t>
            </a:r>
            <a:r>
              <a:rPr kumimoji="1" lang="zh-TW" altLang="en-US" dirty="0"/>
              <a:t>（</a:t>
            </a:r>
            <a:r>
              <a:rPr kumimoji="1" lang="en-US" altLang="zh-TW" dirty="0" err="1"/>
              <a:t>fd</a:t>
            </a:r>
            <a:r>
              <a:rPr kumimoji="1" lang="zh-TW" altLang="en-US" dirty="0"/>
              <a:t>）</a:t>
            </a:r>
          </a:p>
          <a:p>
            <a:r>
              <a:rPr kumimoji="1" lang="en-US" altLang="zh-TW" dirty="0" err="1"/>
              <a:t>int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inotify_add_watch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int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fd</a:t>
            </a:r>
            <a:r>
              <a:rPr kumimoji="1" lang="en-US" altLang="zh-TW" dirty="0"/>
              <a:t>, </a:t>
            </a:r>
            <a:r>
              <a:rPr kumimoji="1" lang="en-US" altLang="zh-TW" dirty="0" err="1"/>
              <a:t>const</a:t>
            </a:r>
            <a:r>
              <a:rPr kumimoji="1" lang="en-US" altLang="zh-TW" dirty="0"/>
              <a:t> char* pathname, </a:t>
            </a:r>
            <a:r>
              <a:rPr kumimoji="1" lang="en-US" altLang="zh-TW" dirty="0" err="1"/>
              <a:t>int</a:t>
            </a:r>
            <a:r>
              <a:rPr kumimoji="1" lang="en-US" altLang="zh-TW" dirty="0"/>
              <a:t> mask)</a:t>
            </a:r>
          </a:p>
          <a:p>
            <a:pPr lvl="1"/>
            <a:r>
              <a:rPr kumimoji="1" lang="zh-TW" altLang="en-US" dirty="0"/>
              <a:t>使用</a:t>
            </a:r>
            <a:r>
              <a:rPr kumimoji="1" lang="en-US" altLang="zh-TW" dirty="0" err="1"/>
              <a:t>fd</a:t>
            </a:r>
            <a:r>
              <a:rPr kumimoji="1" lang="zh-TW" altLang="en-US" dirty="0"/>
              <a:t>對一個檔案或者目錄（</a:t>
            </a:r>
            <a:r>
              <a:rPr kumimoji="1" lang="en-US" altLang="zh-TW" dirty="0"/>
              <a:t>pathname</a:t>
            </a:r>
            <a:r>
              <a:rPr kumimoji="1" lang="zh-TW" altLang="en-US" dirty="0"/>
              <a:t>）進行一些（</a:t>
            </a:r>
            <a:r>
              <a:rPr kumimoji="1" lang="en-US" altLang="zh-TW" dirty="0"/>
              <a:t>mask</a:t>
            </a:r>
            <a:r>
              <a:rPr kumimoji="1" lang="zh-TW" altLang="en-US" dirty="0"/>
              <a:t>）監聽，回傳</a:t>
            </a:r>
            <a:r>
              <a:rPr kumimoji="1" lang="en-US" altLang="zh-TW" dirty="0"/>
              <a:t>watch descriptor</a:t>
            </a:r>
            <a:r>
              <a:rPr kumimoji="1" lang="zh-TW" altLang="en-US" dirty="0"/>
              <a:t>（</a:t>
            </a:r>
            <a:r>
              <a:rPr kumimoji="1" lang="en-US" altLang="zh-TW" dirty="0" err="1"/>
              <a:t>wd</a:t>
            </a:r>
            <a:r>
              <a:rPr kumimoji="1" lang="zh-TW" altLang="en-US" dirty="0"/>
              <a:t>）</a:t>
            </a:r>
          </a:p>
          <a:p>
            <a:r>
              <a:rPr kumimoji="1" lang="en-US" altLang="zh-TW" dirty="0" err="1"/>
              <a:t>int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inotify_rm_watch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int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fd</a:t>
            </a:r>
            <a:r>
              <a:rPr kumimoji="1" lang="en-US" altLang="zh-TW" dirty="0"/>
              <a:t>, </a:t>
            </a:r>
            <a:r>
              <a:rPr kumimoji="1" lang="en-US" altLang="zh-TW" dirty="0" err="1"/>
              <a:t>int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wd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TW" altLang="en-US" dirty="0"/>
              <a:t>移除</a:t>
            </a:r>
            <a:r>
              <a:rPr kumimoji="1" lang="en-US" altLang="zh-TW" dirty="0" err="1"/>
              <a:t>inotify</a:t>
            </a:r>
            <a:r>
              <a:rPr kumimoji="1" lang="zh-TW" altLang="en-US" dirty="0"/>
              <a:t>的一個監聽</a:t>
            </a:r>
          </a:p>
          <a:p>
            <a:r>
              <a:rPr kumimoji="1" lang="zh-TW" altLang="en-US" dirty="0"/>
              <a:t>設定好要監聽的物件（如：目錄、檔案）後，就可以用</a:t>
            </a:r>
            <a:r>
              <a:rPr kumimoji="1" lang="en-US" altLang="zh-TW" dirty="0"/>
              <a:t>read</a:t>
            </a:r>
            <a:r>
              <a:rPr kumimoji="1" lang="zh-TW" altLang="en-US" dirty="0"/>
              <a:t>來查看監聽的結果</a:t>
            </a:r>
          </a:p>
        </p:txBody>
      </p:sp>
    </p:spTree>
    <p:extLst>
      <p:ext uri="{BB962C8B-B14F-4D97-AF65-F5344CB8AC3E}">
        <p14:creationId xmlns:p14="http://schemas.microsoft.com/office/powerpoint/2010/main" val="784693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9A1BBC61-5D65-9844-BEA0-7001E4439F35}"/>
              </a:ext>
            </a:extLst>
          </p:cNvPr>
          <p:cNvSpPr txBox="1"/>
          <p:nvPr/>
        </p:nvSpPr>
        <p:spPr>
          <a:xfrm>
            <a:off x="838084" y="365037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inotify_event</a:t>
            </a: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87CC1FD2-534F-314F-877D-3DF74703FFD0}"/>
              </a:ext>
            </a:extLst>
          </p:cNvPr>
          <p:cNvSpPr txBox="1"/>
          <p:nvPr/>
        </p:nvSpPr>
        <p:spPr>
          <a:xfrm>
            <a:off x="838084" y="1825563"/>
            <a:ext cx="10515243" cy="43509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struct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</a:t>
            </a:r>
            <a:r>
              <a:rPr lang="en-US" sz="2200" b="0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inotify_event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{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   </a:t>
            </a:r>
            <a:r>
              <a:rPr lang="en-US" sz="22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int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     wd;       </a:t>
            </a:r>
            <a:r>
              <a:rPr lang="en-US" sz="2200" b="0" i="0" u="none" strike="noStrike" kern="1200" cap="none" spc="-1" baseline="0" dirty="0">
                <a:solidFill>
                  <a:srgbClr val="0074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/* Watch descriptor */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   uint32_t mask;     </a:t>
            </a:r>
            <a:r>
              <a:rPr lang="en-US" sz="2200" b="0" i="0" u="none" strike="noStrike" kern="1200" cap="none" spc="-1" baseline="0" dirty="0">
                <a:solidFill>
                  <a:srgbClr val="0074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/* Mask describing event */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   uint32_t cookie;   </a:t>
            </a:r>
            <a:r>
              <a:rPr lang="en-US" sz="2200" b="0" i="0" u="none" strike="noStrike" kern="1200" cap="none" spc="-1" baseline="0" dirty="0">
                <a:solidFill>
                  <a:srgbClr val="0074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/* Unique cookie associating related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0074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                       events (for rename(2)) */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   uint32_t </a:t>
            </a:r>
            <a:r>
              <a:rPr lang="en-US" sz="2200" b="0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len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;      </a:t>
            </a:r>
            <a:r>
              <a:rPr lang="en-US" sz="2200" b="0" i="0" u="none" strike="noStrike" kern="1200" cap="none" spc="-1" baseline="0" dirty="0">
                <a:solidFill>
                  <a:srgbClr val="0074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/* Size of name field */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   </a:t>
            </a:r>
            <a:r>
              <a:rPr lang="en-US" sz="22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char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    name[];   </a:t>
            </a:r>
            <a:r>
              <a:rPr lang="en-US" sz="2200" b="0" i="0" u="none" strike="noStrike" kern="1200" cap="none" spc="-1" baseline="0" dirty="0">
                <a:solidFill>
                  <a:srgbClr val="0074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/* Optional null-terminated name */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};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81F0DB6-61E6-2847-B8D7-493322A94D30}"/>
              </a:ext>
            </a:extLst>
          </p:cNvPr>
          <p:cNvSpPr/>
          <p:nvPr/>
        </p:nvSpPr>
        <p:spPr>
          <a:xfrm>
            <a:off x="838084" y="5039999"/>
            <a:ext cx="3697915" cy="575998"/>
          </a:xfrm>
          <a:prstGeom prst="rect">
            <a:avLst/>
          </a:prstGeom>
          <a:solidFill>
            <a:srgbClr val="00508F"/>
          </a:solidFill>
          <a:ln w="9528" cap="flat">
            <a:solidFill>
              <a:srgbClr val="3465A4"/>
            </a:solidFill>
            <a:prstDash val="solid"/>
          </a:ln>
        </p:spPr>
        <p:txBody>
          <a:bodyPr vert="horz" wrap="none" lIns="90004" tIns="44997" rIns="90004" bIns="44997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wd, mask, cookie, </a:t>
            </a:r>
            <a:r>
              <a:rPr lang="en-US" sz="1800" u="none" strike="noStrike" kern="1200" cap="none" spc="-1" baseline="0" dirty="0" err="1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len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065B7C09-0C19-0A41-81D9-D08DD1B258ED}"/>
              </a:ext>
            </a:extLst>
          </p:cNvPr>
          <p:cNvSpPr/>
          <p:nvPr/>
        </p:nvSpPr>
        <p:spPr>
          <a:xfrm>
            <a:off x="4510076" y="5039999"/>
            <a:ext cx="5857920" cy="575998"/>
          </a:xfrm>
          <a:prstGeom prst="rect">
            <a:avLst/>
          </a:prstGeom>
          <a:solidFill>
            <a:srgbClr val="2B511A"/>
          </a:solidFill>
          <a:ln w="9528" cap="flat">
            <a:solidFill>
              <a:srgbClr val="3465A4"/>
            </a:solidFill>
            <a:prstDash val="solid"/>
          </a:ln>
        </p:spPr>
        <p:txBody>
          <a:bodyPr vert="horz" wrap="none" lIns="90004" tIns="44997" rIns="90004" bIns="44997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name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794245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EEBE9EF0-278E-F341-AF27-7191B27AB2D4}"/>
              </a:ext>
            </a:extLst>
          </p:cNvPr>
          <p:cNvSpPr txBox="1"/>
          <p:nvPr/>
        </p:nvSpPr>
        <p:spPr>
          <a:xfrm>
            <a:off x="838084" y="-12600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inotify.c</a:t>
            </a:r>
            <a:endParaRPr lang="zh-TW" sz="4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8EA99384-BCFC-FF49-9728-71E1B87F5389}"/>
              </a:ext>
            </a:extLst>
          </p:cNvPr>
          <p:cNvSpPr txBox="1"/>
          <p:nvPr/>
        </p:nvSpPr>
        <p:spPr>
          <a:xfrm>
            <a:off x="281516" y="1312922"/>
            <a:ext cx="11910242" cy="55447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457200" marR="0" lvl="0" indent="-456843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u="none" strike="noStrike" kern="1200" cap="none" spc="-1" baseline="0" dirty="0">
                <a:solidFill>
                  <a:srgbClr val="0000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int</a:t>
            </a: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</a:t>
            </a:r>
            <a:r>
              <a:rPr lang="en-US" sz="1700" u="none" strike="noStrike" kern="1200" cap="none" spc="-1" baseline="0" dirty="0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main</a:t>
            </a: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</a:t>
            </a:r>
            <a:r>
              <a:rPr lang="en-US" sz="1700" u="none" strike="noStrike" kern="1200" cap="none" spc="-1" baseline="0" dirty="0">
                <a:solidFill>
                  <a:srgbClr val="0000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int</a:t>
            </a: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</a:t>
            </a:r>
            <a:r>
              <a:rPr lang="en-US" sz="17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argc</a:t>
            </a: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</a:t>
            </a:r>
            <a:r>
              <a:rPr lang="en-US" sz="1700" u="none" strike="noStrike" kern="1200" cap="none" spc="-1" baseline="0" dirty="0">
                <a:solidFill>
                  <a:srgbClr val="0000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char</a:t>
            </a: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**</a:t>
            </a:r>
            <a:r>
              <a:rPr lang="en-US" sz="17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argv</a:t>
            </a: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 {</a:t>
            </a:r>
          </a:p>
          <a:p>
            <a:pPr marL="457200" marR="0" lvl="0" indent="-456843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en-US" sz="1700" u="none" strike="noStrike" kern="1200" cap="none" spc="-1" baseline="0" dirty="0">
                <a:solidFill>
                  <a:srgbClr val="0000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int</a:t>
            </a: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</a:t>
            </a:r>
            <a:r>
              <a:rPr lang="en-US" sz="17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fd</a:t>
            </a: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num ret, </a:t>
            </a:r>
            <a:r>
              <a:rPr lang="en-US" sz="17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</a:t>
            </a: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;</a:t>
            </a:r>
          </a:p>
          <a:p>
            <a:pPr marL="457200" marR="0" lvl="0" indent="-456843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en-US" sz="1700" u="none" strike="noStrike" kern="1200" cap="none" spc="-1" baseline="0" dirty="0">
                <a:solidFill>
                  <a:srgbClr val="0000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char</a:t>
            </a: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* p;</a:t>
            </a: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u="none" strike="noStrike" kern="1200" cap="none" spc="-1" baseline="0" dirty="0">
                <a:solidFill>
                  <a:srgbClr val="385623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	/*BUF_LEN (10 * (</a:t>
            </a:r>
            <a:r>
              <a:rPr lang="en-US" sz="1700" u="none" strike="noStrike" kern="1200" cap="none" spc="-1" baseline="0" dirty="0" err="1">
                <a:solidFill>
                  <a:srgbClr val="385623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sizeof</a:t>
            </a:r>
            <a:r>
              <a:rPr lang="en-US" sz="1700" u="none" strike="noStrike" kern="1200" cap="none" spc="-1" baseline="0" dirty="0">
                <a:solidFill>
                  <a:srgbClr val="385623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(struct </a:t>
            </a:r>
            <a:r>
              <a:rPr lang="en-US" sz="1700" u="none" strike="noStrike" kern="1200" cap="none" spc="-1" baseline="0" dirty="0" err="1">
                <a:solidFill>
                  <a:srgbClr val="385623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inotify_event</a:t>
            </a:r>
            <a:r>
              <a:rPr lang="en-US" sz="1700" u="none" strike="noStrike" kern="1200" cap="none" spc="-1" baseline="0" dirty="0">
                <a:solidFill>
                  <a:srgbClr val="385623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 + NAME_MAX + 1))*/</a:t>
            </a:r>
            <a:endParaRPr lang="en-US" sz="17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457200" marR="0" lvl="0" indent="-456843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 startAt="4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en-US" sz="1700" u="none" strike="noStrike" kern="1200" cap="none" spc="-1" baseline="0" dirty="0">
                <a:solidFill>
                  <a:srgbClr val="0000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char</a:t>
            </a: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</a:t>
            </a:r>
            <a:r>
              <a:rPr lang="en-US" sz="17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inotify_entity</a:t>
            </a: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[BUF_LEN];</a:t>
            </a:r>
          </a:p>
          <a:p>
            <a:pPr marL="457200" marR="0" lvl="0" indent="-456843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 startAt="4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en-US" sz="17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fd</a:t>
            </a: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= </a:t>
            </a:r>
            <a:r>
              <a:rPr lang="en-US" sz="1700" u="none" strike="noStrike" kern="1200" cap="none" spc="-1" baseline="0" dirty="0" err="1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inotify_init</a:t>
            </a: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();</a:t>
            </a:r>
          </a:p>
          <a:p>
            <a:pPr marL="457200" marR="0" lvl="0" indent="-456843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 startAt="4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en-US" sz="1700" u="none" strike="noStrike" kern="1200" cap="none" spc="-1" baseline="0" dirty="0">
                <a:solidFill>
                  <a:srgbClr val="AF00D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for</a:t>
            </a: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(</a:t>
            </a:r>
            <a:r>
              <a:rPr lang="en-US" sz="17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</a:t>
            </a: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=</a:t>
            </a:r>
            <a:r>
              <a:rPr lang="en-US" sz="1700" u="none" strike="noStrike" kern="1200" cap="none" spc="-1" baseline="0" dirty="0">
                <a:solidFill>
                  <a:srgbClr val="09885A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1</a:t>
            </a: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; </a:t>
            </a:r>
            <a:r>
              <a:rPr lang="en-US" sz="17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</a:t>
            </a: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&lt; </a:t>
            </a:r>
            <a:r>
              <a:rPr lang="en-US" sz="17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argc</a:t>
            </a: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; </a:t>
            </a:r>
            <a:r>
              <a:rPr lang="en-US" sz="17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</a:t>
            </a: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++) {</a:t>
            </a:r>
          </a:p>
          <a:p>
            <a:pPr marL="457200" marR="0" lvl="0" indent="-456843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 startAt="4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    ret=</a:t>
            </a:r>
            <a:r>
              <a:rPr lang="en-US" sz="1700" b="1" u="none" strike="noStrike" kern="1200" cap="none" spc="-1" baseline="0" dirty="0" err="1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inotify_add_watch</a:t>
            </a:r>
            <a:r>
              <a:rPr lang="en-US" sz="17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</a:t>
            </a:r>
            <a:r>
              <a:rPr lang="en-US" sz="1700" b="1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fd</a:t>
            </a:r>
            <a:r>
              <a:rPr lang="en-US" sz="17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</a:t>
            </a:r>
            <a:r>
              <a:rPr lang="en-US" sz="1700" b="1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argv</a:t>
            </a:r>
            <a:r>
              <a:rPr lang="en-US" sz="17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[</a:t>
            </a:r>
            <a:r>
              <a:rPr lang="en-US" sz="1700" b="1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</a:t>
            </a:r>
            <a:r>
              <a:rPr lang="en-US" sz="17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], IN_ALL_EVENTS);</a:t>
            </a:r>
          </a:p>
          <a:p>
            <a:pPr marL="457200" marR="0" lvl="0" indent="-456843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 startAt="4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    </a:t>
            </a:r>
            <a:r>
              <a:rPr lang="en-US" sz="1700" u="none" strike="noStrike" kern="1200" cap="none" spc="-1" baseline="0" dirty="0" err="1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strcpy</a:t>
            </a: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(wd[ret], </a:t>
            </a:r>
            <a:r>
              <a:rPr lang="en-US" sz="17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argv</a:t>
            </a: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[</a:t>
            </a:r>
            <a:r>
              <a:rPr lang="en-US" sz="170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</a:t>
            </a: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]);</a:t>
            </a:r>
          </a:p>
          <a:p>
            <a:pPr marL="457200" marR="0" lvl="0" indent="-456843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 startAt="4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}</a:t>
            </a:r>
          </a:p>
          <a:p>
            <a:pPr marL="457200" marR="0" lvl="0" indent="-456843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 startAt="4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en-US" sz="1700" u="none" strike="noStrike" kern="1200" cap="none" spc="-1" baseline="0" dirty="0">
                <a:solidFill>
                  <a:srgbClr val="AF00D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while</a:t>
            </a: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</a:t>
            </a:r>
            <a:r>
              <a:rPr lang="en-US" sz="1700" u="none" strike="noStrike" kern="1200" cap="none" spc="-1" baseline="0" dirty="0">
                <a:solidFill>
                  <a:srgbClr val="09885A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1</a:t>
            </a: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 {</a:t>
            </a:r>
          </a:p>
          <a:p>
            <a:pPr marL="457200" marR="0" lvl="0" indent="-456843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 startAt="4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    num = </a:t>
            </a:r>
            <a:r>
              <a:rPr lang="en-US" sz="1700" b="1" u="none" strike="noStrike" kern="1200" cap="none" spc="-1" baseline="0" dirty="0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read</a:t>
            </a:r>
            <a:r>
              <a:rPr lang="en-US" sz="17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</a:t>
            </a:r>
            <a:r>
              <a:rPr lang="en-US" sz="1700" b="1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fd</a:t>
            </a:r>
            <a:r>
              <a:rPr lang="en-US" sz="17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</a:t>
            </a:r>
            <a:r>
              <a:rPr lang="en-US" sz="1700" b="1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inotify_entity</a:t>
            </a:r>
            <a:r>
              <a:rPr lang="en-US" sz="17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BUF_LEN);</a:t>
            </a:r>
          </a:p>
          <a:p>
            <a:pPr marL="457200" marR="0" lvl="0" indent="-456843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 startAt="4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    </a:t>
            </a:r>
            <a:r>
              <a:rPr lang="en-US" sz="1700" b="1" u="none" strike="noStrike" kern="1200" cap="none" spc="-1" baseline="0" dirty="0">
                <a:solidFill>
                  <a:srgbClr val="AF00D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for</a:t>
            </a:r>
            <a:r>
              <a:rPr lang="en-US" sz="17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(p = </a:t>
            </a:r>
            <a:r>
              <a:rPr lang="en-US" sz="1700" b="1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inotify_entity</a:t>
            </a:r>
            <a:r>
              <a:rPr lang="en-US" sz="17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; p &lt; </a:t>
            </a:r>
            <a:r>
              <a:rPr lang="en-US" sz="1700" b="1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inotify_entity</a:t>
            </a:r>
            <a:r>
              <a:rPr lang="en-US" sz="17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+ num; ) {</a:t>
            </a:r>
          </a:p>
          <a:p>
            <a:pPr marL="457200" marR="0" lvl="0" indent="-456843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 startAt="4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        </a:t>
            </a:r>
            <a:r>
              <a:rPr lang="en-US" sz="1700" b="1" u="none" strike="noStrike" kern="1200" cap="none" spc="-1" baseline="0" dirty="0" err="1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printInotifyEvent</a:t>
            </a:r>
            <a:r>
              <a:rPr lang="en-US" sz="17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((</a:t>
            </a:r>
            <a:r>
              <a:rPr lang="en-US" sz="1700" b="1" u="none" strike="noStrike" kern="1200" cap="none" spc="-1" baseline="0" dirty="0">
                <a:solidFill>
                  <a:srgbClr val="0000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struct</a:t>
            </a:r>
            <a:r>
              <a:rPr lang="en-US" sz="17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</a:t>
            </a:r>
            <a:r>
              <a:rPr lang="en-US" sz="1700" b="1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inotify_event</a:t>
            </a:r>
            <a:r>
              <a:rPr lang="en-US" sz="17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*) p);</a:t>
            </a:r>
          </a:p>
          <a:p>
            <a:pPr marL="457200" marR="0" lvl="0" indent="-456843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 startAt="4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        p+=</a:t>
            </a:r>
            <a:r>
              <a:rPr lang="en-US" sz="1700" b="1" u="none" strike="noStrike" kern="1200" cap="none" spc="-1" baseline="0" dirty="0" err="1">
                <a:solidFill>
                  <a:srgbClr val="0000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sizeof</a:t>
            </a:r>
            <a:r>
              <a:rPr lang="en-US" sz="17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</a:t>
            </a:r>
            <a:r>
              <a:rPr lang="en-US" sz="1700" b="1" u="none" strike="noStrike" kern="1200" cap="none" spc="-1" baseline="0" dirty="0">
                <a:solidFill>
                  <a:srgbClr val="0000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struct</a:t>
            </a:r>
            <a:r>
              <a:rPr lang="en-US" sz="17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</a:t>
            </a:r>
            <a:r>
              <a:rPr lang="en-US" sz="1700" b="1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inotify_event</a:t>
            </a:r>
            <a:r>
              <a:rPr lang="en-US" sz="17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 + ((</a:t>
            </a:r>
            <a:r>
              <a:rPr lang="en-US" sz="1700" b="1" u="none" strike="noStrike" kern="1200" cap="none" spc="-1" baseline="0" dirty="0">
                <a:solidFill>
                  <a:srgbClr val="0000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struct</a:t>
            </a:r>
            <a:r>
              <a:rPr lang="en-US" sz="17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</a:t>
            </a:r>
            <a:r>
              <a:rPr lang="en-US" sz="1700" b="1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inotify_event</a:t>
            </a:r>
            <a:r>
              <a:rPr lang="en-US" sz="17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*)p)-&gt;</a:t>
            </a:r>
            <a:r>
              <a:rPr lang="en-US" sz="1700" b="1" u="none" strike="noStrike" kern="1200" cap="none" spc="-1" baseline="0" dirty="0" err="1">
                <a:solidFill>
                  <a:srgbClr val="00108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len</a:t>
            </a:r>
            <a:r>
              <a:rPr lang="en-US" sz="1700" b="1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;</a:t>
            </a:r>
          </a:p>
          <a:p>
            <a:pPr marL="457200" marR="0" lvl="0" indent="-456843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 startAt="4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    }</a:t>
            </a:r>
          </a:p>
          <a:p>
            <a:pPr marL="457200" marR="0" lvl="0" indent="-456843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 startAt="4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}</a:t>
            </a:r>
          </a:p>
          <a:p>
            <a:pPr marL="457200" marR="0" lvl="0" indent="-456843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 startAt="4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4121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59C95C85-66A6-2E40-8F3B-97DADDDAB531}"/>
              </a:ext>
            </a:extLst>
          </p:cNvPr>
          <p:cNvSpPr txBox="1"/>
          <p:nvPr/>
        </p:nvSpPr>
        <p:spPr>
          <a:xfrm>
            <a:off x="838084" y="0"/>
            <a:ext cx="10515243" cy="119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inotify.c</a:t>
            </a:r>
            <a:endParaRPr lang="zh-TW" sz="4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D0DFF20A-A7AA-054E-BE68-13EAF4C4991E}"/>
              </a:ext>
            </a:extLst>
          </p:cNvPr>
          <p:cNvSpPr txBox="1"/>
          <p:nvPr/>
        </p:nvSpPr>
        <p:spPr>
          <a:xfrm>
            <a:off x="222839" y="1195916"/>
            <a:ext cx="11968919" cy="56617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void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</a:t>
            </a:r>
            <a:r>
              <a:rPr lang="zh-TW" sz="1800" u="none" strike="noStrike" kern="1200" cap="none" spc="-1" baseline="0" dirty="0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printInotifyEvent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</a:t>
            </a:r>
            <a:r>
              <a:rPr lang="zh-TW" sz="1800" u="none" strike="noStrike" kern="1200" cap="none" spc="-1" baseline="0" dirty="0">
                <a:solidFill>
                  <a:srgbClr val="0000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struct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inotify_event* event) {</a:t>
            </a:r>
          </a:p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zh-TW" sz="1800" u="none" strike="noStrike" kern="1200" cap="none" spc="-1" baseline="0" dirty="0">
                <a:solidFill>
                  <a:srgbClr val="0000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char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buf[</a:t>
            </a:r>
            <a:r>
              <a:rPr lang="zh-TW" sz="1800" u="none" strike="noStrike" kern="1200" cap="none" spc="-1" baseline="0" dirty="0">
                <a:solidFill>
                  <a:srgbClr val="09885A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4096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]=</a:t>
            </a:r>
            <a:r>
              <a:rPr lang="zh-TW" sz="1800" u="none" strike="noStrike" kern="1200" cap="none" spc="-1" baseline="0" dirty="0">
                <a:solidFill>
                  <a:srgbClr val="A31515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""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;</a:t>
            </a:r>
          </a:p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zh-TW" sz="1800" u="none" strike="noStrike" kern="1200" cap="none" spc="-1" baseline="0" dirty="0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sprintf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(buf, </a:t>
            </a:r>
            <a:r>
              <a:rPr lang="zh-TW" sz="1800" u="none" strike="noStrike" kern="1200" cap="none" spc="-1" baseline="0" dirty="0">
                <a:solidFill>
                  <a:srgbClr val="A31515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"[%s] "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wd[event-&gt;</a:t>
            </a:r>
            <a:r>
              <a:rPr lang="zh-TW" sz="1800" u="none" strike="noStrike" kern="1200" cap="none" spc="-1" baseline="0" dirty="0">
                <a:solidFill>
                  <a:srgbClr val="00108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wd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]);</a:t>
            </a:r>
          </a:p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zh-TW" sz="1800" u="none" strike="noStrike" kern="1200" cap="none" spc="-1" baseline="0" dirty="0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strncat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(buf, </a:t>
            </a:r>
            <a:r>
              <a:rPr lang="zh-TW" sz="1800" u="none" strike="noStrike" kern="1200" cap="none" spc="-1" baseline="0" dirty="0">
                <a:solidFill>
                  <a:srgbClr val="A31515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"{"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</a:t>
            </a:r>
            <a:r>
              <a:rPr lang="zh-TW" sz="1800" u="none" strike="noStrike" kern="1200" cap="none" spc="-1" baseline="0" dirty="0">
                <a:solidFill>
                  <a:srgbClr val="09885A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4096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zh-TW" sz="1800" u="none" strike="noStrike" kern="1200" cap="none" spc="-1" baseline="0" dirty="0">
                <a:solidFill>
                  <a:srgbClr val="AF00D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if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(event-&gt;</a:t>
            </a:r>
            <a:r>
              <a:rPr lang="zh-TW" sz="1800" u="none" strike="noStrike" kern="1200" cap="none" spc="-1" baseline="0" dirty="0">
                <a:solidFill>
                  <a:srgbClr val="00108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mask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&amp; IN_ACCESS)        </a:t>
            </a:r>
            <a:r>
              <a:rPr lang="zh-TW" sz="1800" u="none" strike="noStrike" kern="1200" cap="none" spc="-1" baseline="0" dirty="0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strncat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(buf, </a:t>
            </a:r>
            <a:r>
              <a:rPr lang="zh-TW" sz="1800" u="none" strike="noStrike" kern="1200" cap="none" spc="-1" baseline="0" dirty="0">
                <a:solidFill>
                  <a:srgbClr val="A31515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"ACCESS, "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</a:t>
            </a:r>
            <a:r>
              <a:rPr lang="zh-TW" sz="1800" u="none" strike="noStrike" kern="1200" cap="none" spc="-1" baseline="0" dirty="0">
                <a:solidFill>
                  <a:srgbClr val="09885A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4096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zh-TW" sz="1800" u="none" strike="noStrike" kern="1200" cap="none" spc="-1" baseline="0" dirty="0">
                <a:solidFill>
                  <a:srgbClr val="AF00D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if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(event-&gt;</a:t>
            </a:r>
            <a:r>
              <a:rPr lang="zh-TW" sz="1800" u="none" strike="noStrike" kern="1200" cap="none" spc="-1" baseline="0" dirty="0">
                <a:solidFill>
                  <a:srgbClr val="00108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mask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&amp; IN_ATTRIB)        </a:t>
            </a:r>
            <a:r>
              <a:rPr lang="zh-TW" sz="1800" u="none" strike="noStrike" kern="1200" cap="none" spc="-1" baseline="0" dirty="0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strncat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(buf,</a:t>
            </a:r>
            <a:r>
              <a:rPr lang="zh-TW" sz="1800" u="none" strike="noStrike" kern="1200" cap="none" spc="-1" baseline="0" dirty="0">
                <a:solidFill>
                  <a:srgbClr val="A31515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"ATTRIB, "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</a:t>
            </a:r>
            <a:r>
              <a:rPr lang="zh-TW" sz="1800" u="none" strike="noStrike" kern="1200" cap="none" spc="-1" baseline="0" dirty="0">
                <a:solidFill>
                  <a:srgbClr val="09885A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4096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zh-TW" sz="1800" u="none" strike="noStrike" kern="1200" cap="none" spc="-1" baseline="0" dirty="0">
                <a:solidFill>
                  <a:srgbClr val="AF00D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if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(event-&gt;</a:t>
            </a:r>
            <a:r>
              <a:rPr lang="zh-TW" sz="1800" u="none" strike="noStrike" kern="1200" cap="none" spc="-1" baseline="0" dirty="0">
                <a:solidFill>
                  <a:srgbClr val="00108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mask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&amp; IN_CLOSE_WRITE)   </a:t>
            </a:r>
            <a:r>
              <a:rPr lang="zh-TW" sz="1800" u="none" strike="noStrike" kern="1200" cap="none" spc="-1" baseline="0" dirty="0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strncat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(buf,</a:t>
            </a:r>
            <a:r>
              <a:rPr lang="zh-TW" sz="1800" u="none" strike="noStrike" kern="1200" cap="none" spc="-1" baseline="0" dirty="0">
                <a:solidFill>
                  <a:srgbClr val="A31515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"CLOSE_WRITE, "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</a:t>
            </a:r>
            <a:r>
              <a:rPr lang="zh-TW" sz="1800" u="none" strike="noStrike" kern="1200" cap="none" spc="-1" baseline="0" dirty="0">
                <a:solidFill>
                  <a:srgbClr val="09885A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4096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zh-TW" sz="1800" u="none" strike="noStrike" kern="1200" cap="none" spc="-1" baseline="0" dirty="0">
                <a:solidFill>
                  <a:srgbClr val="AF00D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if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(event-&gt;</a:t>
            </a:r>
            <a:r>
              <a:rPr lang="zh-TW" sz="1800" u="none" strike="noStrike" kern="1200" cap="none" spc="-1" baseline="0" dirty="0">
                <a:solidFill>
                  <a:srgbClr val="00108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mask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&amp; IN_CLOSE_NOWRITE)     </a:t>
            </a:r>
            <a:r>
              <a:rPr lang="zh-TW" sz="1800" u="none" strike="noStrike" kern="1200" cap="none" spc="-1" baseline="0" dirty="0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strncat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(buf,</a:t>
            </a:r>
            <a:r>
              <a:rPr lang="zh-TW" sz="1800" u="none" strike="noStrike" kern="1200" cap="none" spc="-1" baseline="0" dirty="0">
                <a:solidFill>
                  <a:srgbClr val="A31515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"CLOSE_NOWRITE, "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</a:t>
            </a:r>
            <a:r>
              <a:rPr lang="zh-TW" sz="1800" u="none" strike="noStrike" kern="1200" cap="none" spc="-1" baseline="0" dirty="0">
                <a:solidFill>
                  <a:srgbClr val="09885A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4096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zh-TW" sz="1800" u="none" strike="noStrike" kern="1200" cap="none" spc="-1" baseline="0" dirty="0">
                <a:solidFill>
                  <a:srgbClr val="AF00D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if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(event-&gt;</a:t>
            </a:r>
            <a:r>
              <a:rPr lang="zh-TW" sz="1800" u="none" strike="noStrike" kern="1200" cap="none" spc="-1" baseline="0" dirty="0">
                <a:solidFill>
                  <a:srgbClr val="00108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mask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&amp; IN_CREATE)        </a:t>
            </a:r>
            <a:r>
              <a:rPr lang="zh-TW" sz="1800" u="none" strike="noStrike" kern="1200" cap="none" spc="-1" baseline="0" dirty="0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strncat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(buf,</a:t>
            </a:r>
            <a:r>
              <a:rPr lang="zh-TW" sz="1800" u="none" strike="noStrike" kern="1200" cap="none" spc="-1" baseline="0" dirty="0">
                <a:solidFill>
                  <a:srgbClr val="A31515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"CREATE, "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</a:t>
            </a:r>
            <a:r>
              <a:rPr lang="zh-TW" sz="1800" u="none" strike="noStrike" kern="1200" cap="none" spc="-1" baseline="0" dirty="0">
                <a:solidFill>
                  <a:srgbClr val="09885A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4096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zh-TW" sz="1800" u="none" strike="noStrike" kern="1200" cap="none" spc="-1" baseline="0" dirty="0">
                <a:solidFill>
                  <a:srgbClr val="AF00D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if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(event-&gt;</a:t>
            </a:r>
            <a:r>
              <a:rPr lang="zh-TW" sz="1800" u="none" strike="noStrike" kern="1200" cap="none" spc="-1" baseline="0" dirty="0">
                <a:solidFill>
                  <a:srgbClr val="00108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mask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&amp; IN_DELETE)        </a:t>
            </a:r>
            <a:r>
              <a:rPr lang="zh-TW" sz="1800" u="none" strike="noStrike" kern="1200" cap="none" spc="-1" baseline="0" dirty="0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strncat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(buf,</a:t>
            </a:r>
            <a:r>
              <a:rPr lang="zh-TW" sz="1800" u="none" strike="noStrike" kern="1200" cap="none" spc="-1" baseline="0" dirty="0">
                <a:solidFill>
                  <a:srgbClr val="A31515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"DELETE, "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</a:t>
            </a:r>
            <a:r>
              <a:rPr lang="zh-TW" sz="1800" u="none" strike="noStrike" kern="1200" cap="none" spc="-1" baseline="0" dirty="0">
                <a:solidFill>
                  <a:srgbClr val="09885A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4096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zh-TW" sz="1800" u="none" strike="noStrike" kern="1200" cap="none" spc="-1" baseline="0" dirty="0">
                <a:solidFill>
                  <a:srgbClr val="AF00D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if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(event-&gt;</a:t>
            </a:r>
            <a:r>
              <a:rPr lang="zh-TW" sz="1800" u="none" strike="noStrike" kern="1200" cap="none" spc="-1" baseline="0" dirty="0">
                <a:solidFill>
                  <a:srgbClr val="00108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mask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&amp; IN_DELETE_SELF)   </a:t>
            </a:r>
            <a:r>
              <a:rPr lang="zh-TW" sz="1800" u="none" strike="noStrike" kern="1200" cap="none" spc="-1" baseline="0" dirty="0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strncat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(buf,</a:t>
            </a:r>
            <a:r>
              <a:rPr lang="zh-TW" sz="1800" u="none" strike="noStrike" kern="1200" cap="none" spc="-1" baseline="0" dirty="0">
                <a:solidFill>
                  <a:srgbClr val="A31515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"DELETE_SELF, "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</a:t>
            </a:r>
            <a:r>
              <a:rPr lang="zh-TW" sz="1800" u="none" strike="noStrike" kern="1200" cap="none" spc="-1" baseline="0" dirty="0">
                <a:solidFill>
                  <a:srgbClr val="09885A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4096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zh-TW" sz="1800" u="none" strike="noStrike" kern="1200" cap="none" spc="-1" baseline="0" dirty="0">
                <a:solidFill>
                  <a:srgbClr val="AF00D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if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(event-&gt;</a:t>
            </a:r>
            <a:r>
              <a:rPr lang="zh-TW" sz="1800" u="none" strike="noStrike" kern="1200" cap="none" spc="-1" baseline="0" dirty="0">
                <a:solidFill>
                  <a:srgbClr val="00108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mask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&amp; IN_MODIFY)        </a:t>
            </a:r>
            <a:r>
              <a:rPr lang="zh-TW" sz="1800" u="none" strike="noStrike" kern="1200" cap="none" spc="-1" baseline="0" dirty="0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strncat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(buf,</a:t>
            </a:r>
            <a:r>
              <a:rPr lang="zh-TW" sz="1800" u="none" strike="noStrike" kern="1200" cap="none" spc="-1" baseline="0" dirty="0">
                <a:solidFill>
                  <a:srgbClr val="A31515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"MODIFY, "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</a:t>
            </a:r>
            <a:r>
              <a:rPr lang="zh-TW" sz="1800" u="none" strike="noStrike" kern="1200" cap="none" spc="-1" baseline="0" dirty="0">
                <a:solidFill>
                  <a:srgbClr val="09885A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4096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zh-TW" sz="1800" u="none" strike="noStrike" kern="1200" cap="none" spc="-1" baseline="0" dirty="0">
                <a:solidFill>
                  <a:srgbClr val="AF00D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if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(event-&gt;</a:t>
            </a:r>
            <a:r>
              <a:rPr lang="zh-TW" sz="1800" u="none" strike="noStrike" kern="1200" cap="none" spc="-1" baseline="0" dirty="0">
                <a:solidFill>
                  <a:srgbClr val="00108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mask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&amp; IN_MOVE_SELF)     </a:t>
            </a:r>
            <a:r>
              <a:rPr lang="zh-TW" sz="1800" u="none" strike="noStrike" kern="1200" cap="none" spc="-1" baseline="0" dirty="0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strncat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(buf,</a:t>
            </a:r>
            <a:r>
              <a:rPr lang="zh-TW" sz="1800" u="none" strike="noStrike" kern="1200" cap="none" spc="-1" baseline="0" dirty="0">
                <a:solidFill>
                  <a:srgbClr val="A31515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"MOVE_SELF, "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</a:t>
            </a:r>
            <a:r>
              <a:rPr lang="zh-TW" sz="1800" u="none" strike="noStrike" kern="1200" cap="none" spc="-1" baseline="0" dirty="0">
                <a:solidFill>
                  <a:srgbClr val="09885A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4096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zh-TW" sz="1800" u="none" strike="noStrike" kern="1200" cap="none" spc="-1" baseline="0" dirty="0">
                <a:solidFill>
                  <a:srgbClr val="AF00D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if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(event-&gt;</a:t>
            </a:r>
            <a:r>
              <a:rPr lang="zh-TW" sz="1800" u="none" strike="noStrike" kern="1200" cap="none" spc="-1" baseline="0" dirty="0">
                <a:solidFill>
                  <a:srgbClr val="00108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mask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&amp; IN_MOVED_FROM)    </a:t>
            </a:r>
            <a:r>
              <a:rPr lang="zh-TW" sz="1800" u="none" strike="noStrike" kern="1200" cap="none" spc="-1" baseline="0" dirty="0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strncat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(buf,</a:t>
            </a:r>
            <a:r>
              <a:rPr lang="zh-TW" sz="1800" u="none" strike="noStrike" kern="1200" cap="none" spc="-1" baseline="0" dirty="0">
                <a:solidFill>
                  <a:srgbClr val="A31515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"MOVED_FROM, "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</a:t>
            </a:r>
            <a:r>
              <a:rPr lang="zh-TW" sz="1800" u="none" strike="noStrike" kern="1200" cap="none" spc="-1" baseline="0" dirty="0">
                <a:solidFill>
                  <a:srgbClr val="09885A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4096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078188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32B7F834-5946-9D41-915B-4BF054966898}"/>
              </a:ext>
            </a:extLst>
          </p:cNvPr>
          <p:cNvSpPr txBox="1"/>
          <p:nvPr/>
        </p:nvSpPr>
        <p:spPr>
          <a:xfrm>
            <a:off x="838084" y="0"/>
            <a:ext cx="10515243" cy="12304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inotify.c</a:t>
            </a:r>
            <a:endParaRPr lang="zh-TW" sz="4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B9AE4F9A-FC2B-6F4A-8CE4-C376E397491B}"/>
              </a:ext>
            </a:extLst>
          </p:cNvPr>
          <p:cNvSpPr txBox="1"/>
          <p:nvPr/>
        </p:nvSpPr>
        <p:spPr>
          <a:xfrm>
            <a:off x="351723" y="1230837"/>
            <a:ext cx="11001603" cy="56267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zh-TW" sz="1800" u="none" strike="noStrike" kern="1200" cap="none" spc="-1" baseline="0" dirty="0">
                <a:solidFill>
                  <a:srgbClr val="AF00D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if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(event-&gt;</a:t>
            </a:r>
            <a:r>
              <a:rPr lang="zh-TW" sz="1800" u="none" strike="noStrike" kern="1200" cap="none" spc="-1" baseline="0" dirty="0">
                <a:solidFill>
                  <a:srgbClr val="00108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mask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&amp; IN_MOVED_TO)      </a:t>
            </a:r>
            <a:r>
              <a:rPr lang="zh-TW" sz="1800" u="none" strike="noStrike" kern="1200" cap="none" spc="-1" baseline="0" dirty="0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strncat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(buf,</a:t>
            </a:r>
            <a:r>
              <a:rPr lang="zh-TW" sz="1800" u="none" strike="noStrike" kern="1200" cap="none" spc="-1" baseline="0" dirty="0">
                <a:solidFill>
                  <a:srgbClr val="A31515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"MOVED_TO, "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</a:t>
            </a:r>
            <a:r>
              <a:rPr lang="zh-TW" sz="1800" u="none" strike="noStrike" kern="1200" cap="none" spc="-1" baseline="0" dirty="0">
                <a:solidFill>
                  <a:srgbClr val="09885A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4096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zh-TW" sz="1800" u="none" strike="noStrike" kern="1200" cap="none" spc="-1" baseline="0" dirty="0">
                <a:solidFill>
                  <a:srgbClr val="AF00D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if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(event-&gt;</a:t>
            </a:r>
            <a:r>
              <a:rPr lang="zh-TW" sz="1800" u="none" strike="noStrike" kern="1200" cap="none" spc="-1" baseline="0" dirty="0">
                <a:solidFill>
                  <a:srgbClr val="00108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mask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&amp; IN_OPEN)          </a:t>
            </a:r>
            <a:r>
              <a:rPr lang="zh-TW" sz="1800" u="none" strike="noStrike" kern="1200" cap="none" spc="-1" baseline="0" dirty="0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strncat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(buf,</a:t>
            </a:r>
            <a:r>
              <a:rPr lang="zh-TW" sz="1800" u="none" strike="noStrike" kern="1200" cap="none" spc="-1" baseline="0" dirty="0">
                <a:solidFill>
                  <a:srgbClr val="A31515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"OPEN, "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</a:t>
            </a:r>
            <a:r>
              <a:rPr lang="zh-TW" sz="1800" u="none" strike="noStrike" kern="1200" cap="none" spc="-1" baseline="0" dirty="0">
                <a:solidFill>
                  <a:srgbClr val="09885A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4096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zh-TW" sz="1800" u="none" strike="noStrike" kern="1200" cap="none" spc="-1" baseline="0" dirty="0">
                <a:solidFill>
                  <a:srgbClr val="AF00D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if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(event-&gt;</a:t>
            </a:r>
            <a:r>
              <a:rPr lang="zh-TW" sz="1800" u="none" strike="noStrike" kern="1200" cap="none" spc="-1" baseline="0" dirty="0">
                <a:solidFill>
                  <a:srgbClr val="00108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mask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&amp; IN_IGNORED)       </a:t>
            </a:r>
            <a:r>
              <a:rPr lang="zh-TW" sz="1800" u="none" strike="noStrike" kern="1200" cap="none" spc="-1" baseline="0" dirty="0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strncat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(buf,</a:t>
            </a:r>
            <a:r>
              <a:rPr lang="zh-TW" sz="1800" u="none" strike="noStrike" kern="1200" cap="none" spc="-1" baseline="0" dirty="0">
                <a:solidFill>
                  <a:srgbClr val="A31515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"IGNORED, "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</a:t>
            </a:r>
            <a:r>
              <a:rPr lang="zh-TW" sz="1800" u="none" strike="noStrike" kern="1200" cap="none" spc="-1" baseline="0" dirty="0">
                <a:solidFill>
                  <a:srgbClr val="09885A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4096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zh-TW" sz="1800" u="none" strike="noStrike" kern="1200" cap="none" spc="-1" baseline="0" dirty="0">
                <a:solidFill>
                  <a:srgbClr val="AF00D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if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(event-&gt;</a:t>
            </a:r>
            <a:r>
              <a:rPr lang="zh-TW" sz="1800" u="none" strike="noStrike" kern="1200" cap="none" spc="-1" baseline="0" dirty="0">
                <a:solidFill>
                  <a:srgbClr val="00108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mask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&amp; IN_ISDIR)         </a:t>
            </a:r>
            <a:r>
              <a:rPr lang="zh-TW" sz="1800" u="none" strike="noStrike" kern="1200" cap="none" spc="-1" baseline="0" dirty="0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strncat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(buf,</a:t>
            </a:r>
            <a:r>
              <a:rPr lang="zh-TW" sz="1800" u="none" strike="noStrike" kern="1200" cap="none" spc="-1" baseline="0" dirty="0">
                <a:solidFill>
                  <a:srgbClr val="A31515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"ISDIR, "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</a:t>
            </a:r>
            <a:r>
              <a:rPr lang="zh-TW" sz="1800" u="none" strike="noStrike" kern="1200" cap="none" spc="-1" baseline="0" dirty="0">
                <a:solidFill>
                  <a:srgbClr val="09885A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4096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zh-TW" sz="1800" u="none" strike="noStrike" kern="1200" cap="none" spc="-1" baseline="0" dirty="0">
                <a:solidFill>
                  <a:srgbClr val="AF00D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if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(event-&gt;</a:t>
            </a:r>
            <a:r>
              <a:rPr lang="zh-TW" sz="1800" u="none" strike="noStrike" kern="1200" cap="none" spc="-1" baseline="0" dirty="0">
                <a:solidFill>
                  <a:srgbClr val="00108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mask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&amp; IN_Q_OVERFLOW)    </a:t>
            </a:r>
            <a:r>
              <a:rPr lang="zh-TW" sz="1800" u="none" strike="noStrike" kern="1200" cap="none" spc="-1" baseline="0" dirty="0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strncat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(buf,</a:t>
            </a:r>
            <a:r>
              <a:rPr lang="zh-TW" sz="1800" u="none" strike="noStrike" kern="1200" cap="none" spc="-1" baseline="0" dirty="0">
                <a:solidFill>
                  <a:srgbClr val="A31515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"Q_OVERFLOW, "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</a:t>
            </a:r>
            <a:r>
              <a:rPr lang="zh-TW" sz="1800" u="none" strike="noStrike" kern="1200" cap="none" spc="-1" baseline="0" dirty="0">
                <a:solidFill>
                  <a:srgbClr val="09885A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4096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buf[</a:t>
            </a:r>
            <a:r>
              <a:rPr lang="zh-TW" sz="1800" u="none" strike="noStrike" kern="1200" cap="none" spc="-1" baseline="0" dirty="0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strlen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(buf)-</a:t>
            </a:r>
            <a:r>
              <a:rPr lang="zh-TW" sz="1800" u="none" strike="noStrike" kern="1200" cap="none" spc="-1" baseline="0" dirty="0">
                <a:solidFill>
                  <a:srgbClr val="09885A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2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]=</a:t>
            </a:r>
            <a:r>
              <a:rPr lang="zh-TW" sz="1800" u="none" strike="noStrike" kern="1200" cap="none" spc="-1" baseline="0" dirty="0">
                <a:solidFill>
                  <a:srgbClr val="A31515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'\0'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;</a:t>
            </a:r>
          </a:p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zh-TW" sz="1800" u="none" strike="noStrike" kern="1200" cap="none" spc="-1" baseline="0" dirty="0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strncat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(buf, </a:t>
            </a:r>
            <a:r>
              <a:rPr lang="zh-TW" sz="1800" u="none" strike="noStrike" kern="1200" cap="none" spc="-1" baseline="0" dirty="0">
                <a:solidFill>
                  <a:srgbClr val="A31515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"}"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</a:t>
            </a:r>
            <a:r>
              <a:rPr lang="zh-TW" sz="1800" u="none" strike="noStrike" kern="1200" cap="none" spc="-1" baseline="0" dirty="0">
                <a:solidFill>
                  <a:srgbClr val="09885A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4096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zh-TW" sz="1800" u="none" strike="noStrike" kern="1200" cap="none" spc="-1" baseline="0" dirty="0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sprintf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(buf, </a:t>
            </a:r>
            <a:r>
              <a:rPr lang="zh-TW" sz="1800" u="none" strike="noStrike" kern="1200" cap="none" spc="-1" baseline="0" dirty="0">
                <a:solidFill>
                  <a:srgbClr val="A31515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"%s cookie=%d"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buf, event-&gt;</a:t>
            </a:r>
            <a:r>
              <a:rPr lang="zh-TW" sz="1800" u="none" strike="noStrike" kern="1200" cap="none" spc="-1" baseline="0" dirty="0">
                <a:solidFill>
                  <a:srgbClr val="00108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cookie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zh-TW" sz="1800" u="none" strike="noStrike" kern="1200" cap="none" spc="-1" baseline="0" dirty="0">
                <a:solidFill>
                  <a:srgbClr val="AF00D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if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(event-&gt;</a:t>
            </a:r>
            <a:r>
              <a:rPr lang="zh-TW" sz="1800" u="none" strike="noStrike" kern="1200" cap="none" spc="-1" baseline="0" dirty="0">
                <a:solidFill>
                  <a:srgbClr val="00108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len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&gt;</a:t>
            </a:r>
            <a:r>
              <a:rPr lang="zh-TW" sz="1800" u="none" strike="noStrike" kern="1200" cap="none" spc="-1" baseline="0" dirty="0">
                <a:solidFill>
                  <a:srgbClr val="09885A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0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</a:t>
            </a:r>
          </a:p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zh-TW" sz="1800" u="none" strike="noStrike" kern="1200" cap="none" spc="-1" baseline="0" dirty="0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sprintf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(buf, </a:t>
            </a:r>
            <a:r>
              <a:rPr lang="zh-TW" sz="1800" u="none" strike="noStrike" kern="1200" cap="none" spc="-1" baseline="0" dirty="0">
                <a:solidFill>
                  <a:srgbClr val="A31515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"%s name = %s\n"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buf, event-&gt;</a:t>
            </a:r>
            <a:r>
              <a:rPr lang="zh-TW" sz="1800" u="none" strike="noStrike" kern="1200" cap="none" spc="-1" baseline="0" dirty="0">
                <a:solidFill>
                  <a:srgbClr val="00108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name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);</a:t>
            </a:r>
          </a:p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zh-TW" sz="1800" u="none" strike="noStrike" kern="1200" cap="none" spc="-1" baseline="0" dirty="0">
                <a:solidFill>
                  <a:srgbClr val="AF00DB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else</a:t>
            </a:r>
            <a:endParaRPr lang="zh-TW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    </a:t>
            </a:r>
            <a:r>
              <a:rPr lang="zh-TW" sz="1800" u="none" strike="noStrike" kern="1200" cap="none" spc="-1" baseline="0" dirty="0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sprintf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(buf, </a:t>
            </a:r>
            <a:r>
              <a:rPr lang="zh-TW" sz="1800" u="none" strike="noStrike" kern="1200" cap="none" spc="-1" baseline="0" dirty="0">
                <a:solidFill>
                  <a:srgbClr val="A31515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"%s name = null\n"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buf);</a:t>
            </a:r>
          </a:p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    </a:t>
            </a:r>
            <a:r>
              <a:rPr lang="zh-TW" sz="1800" u="none" strike="noStrike" kern="1200" cap="none" spc="-1" baseline="0" dirty="0">
                <a:solidFill>
                  <a:srgbClr val="795E26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printf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(</a:t>
            </a:r>
            <a:r>
              <a:rPr lang="zh-TW" sz="1800" u="none" strike="noStrike" kern="1200" cap="none" spc="-1" baseline="0" dirty="0">
                <a:solidFill>
                  <a:srgbClr val="A31515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"%s"</a:t>
            </a: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, buf);</a:t>
            </a:r>
          </a:p>
          <a:p>
            <a:pPr marL="514441" marR="0" lvl="0" indent="-51407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tarSymbol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18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}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zh-TW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2602294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9404A956-41BA-DB48-AD7E-A3661D83671B}"/>
              </a:ext>
            </a:extLst>
          </p:cNvPr>
          <p:cNvSpPr txBox="1"/>
          <p:nvPr/>
        </p:nvSpPr>
        <p:spPr>
          <a:xfrm>
            <a:off x="838084" y="365037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結果</a:t>
            </a:r>
            <a:endParaRPr lang="zh-TW" sz="4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4F77D61A-7930-0E4A-A17F-04958625677B}"/>
              </a:ext>
            </a:extLst>
          </p:cNvPr>
          <p:cNvSpPr txBox="1"/>
          <p:nvPr/>
        </p:nvSpPr>
        <p:spPr>
          <a:xfrm>
            <a:off x="838084" y="1825563"/>
            <a:ext cx="10515243" cy="435096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B4B4B"/>
              </a:gs>
            </a:gsLst>
            <a:lin ang="16200000"/>
          </a:gradFill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800" b="0" i="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Consolas"/>
                <a:cs typeface="Noto Sans Mono Light" panose="020B0409040504020204" pitchFamily="50"/>
              </a:rPr>
              <a:t>$ ./inotify ./list_acl.c ./list_acl_simple.c ..</a:t>
            </a:r>
            <a:endParaRPr lang="zh-TW" sz="2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800" b="0" i="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Consolas"/>
                <a:cs typeface="Noto Sans Mono Light" panose="020B0409040504020204" pitchFamily="50"/>
              </a:rPr>
              <a:t>[..] {OPEN, ISDIR} cookie=0 name = ch06</a:t>
            </a:r>
            <a:endParaRPr lang="zh-TW" sz="2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800" b="0" i="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Consolas"/>
                <a:cs typeface="Noto Sans Mono Light" panose="020B0409040504020204" pitchFamily="50"/>
              </a:rPr>
              <a:t>[..] {ACCESS, ISDIR} cookie=0 name = ch06</a:t>
            </a:r>
            <a:endParaRPr lang="zh-TW" sz="2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800" b="0" i="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Consolas"/>
                <a:cs typeface="Noto Sans Mono Light" panose="020B0409040504020204" pitchFamily="50"/>
              </a:rPr>
              <a:t>[..] {CLOSE_NOWRITE, ISDIR} cookie=0 name = ch06</a:t>
            </a:r>
            <a:endParaRPr lang="zh-TW" sz="2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3255547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EBC671-5C4C-AD45-A01B-793C0DDE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596CB1-FB96-2949-834E-A5CB5F7A4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 err="1"/>
              <a:t>inotify</a:t>
            </a:r>
            <a:r>
              <a:rPr kumimoji="1" lang="zh-TW" altLang="en-US" dirty="0"/>
              <a:t>是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特有的功能，其他</a:t>
            </a:r>
            <a:r>
              <a:rPr kumimoji="1" lang="en-US" altLang="zh-TW" dirty="0"/>
              <a:t>OS</a:t>
            </a:r>
            <a:r>
              <a:rPr kumimoji="1" lang="zh-TW" altLang="en-US" dirty="0"/>
              <a:t>雖然也有類似的功能，但必須自行查閱</a:t>
            </a:r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例如</a:t>
            </a:r>
            <a:r>
              <a:rPr kumimoji="1" lang="en-US" altLang="zh-TW" dirty="0"/>
              <a:t>Windows</a:t>
            </a:r>
            <a:r>
              <a:rPr kumimoji="1" lang="zh-TW" altLang="en-US" dirty="0"/>
              <a:t>，使用這個</a:t>
            </a:r>
            <a:r>
              <a:rPr kumimoji="1" lang="en-US" altLang="zh-TW" dirty="0"/>
              <a:t>system call “</a:t>
            </a:r>
            <a:r>
              <a:rPr kumimoji="1" lang="en-US" altLang="zh-TW" dirty="0" err="1"/>
              <a:t>FindFirstChangeNotification</a:t>
            </a:r>
            <a:r>
              <a:rPr kumimoji="1" lang="en-US" altLang="zh-TW" dirty="0"/>
              <a:t>”, </a:t>
            </a:r>
            <a:r>
              <a:rPr kumimoji="1" lang="zh-TW" altLang="en-US" dirty="0"/>
              <a:t>在</a:t>
            </a:r>
            <a:r>
              <a:rPr kumimoji="1" lang="en-US" altLang="zh-TW" dirty="0"/>
              <a:t>.NET</a:t>
            </a:r>
            <a:r>
              <a:rPr kumimoji="1" lang="zh-TW" altLang="en-US" dirty="0"/>
              <a:t>內可以使用 “</a:t>
            </a:r>
            <a:r>
              <a:rPr kumimoji="1" lang="en-US" altLang="zh-TW" dirty="0" err="1"/>
              <a:t>FileSystemWatcher</a:t>
            </a:r>
            <a:r>
              <a:rPr kumimoji="1" lang="en-US" altLang="zh-TW" dirty="0"/>
              <a:t>”</a:t>
            </a:r>
          </a:p>
          <a:p>
            <a:pPr>
              <a:lnSpc>
                <a:spcPct val="150000"/>
              </a:lnSpc>
            </a:pPr>
            <a:r>
              <a:rPr kumimoji="1" lang="zh-TW" altLang="en-US" dirty="0"/>
              <a:t>這個功能用在目錄監看、自動處理等，相當好用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/>
              <a:t>Dropbox</a:t>
            </a:r>
            <a:r>
              <a:rPr kumimoji="1" lang="zh-TW" altLang="en-US" dirty="0"/>
              <a:t>就是用這套</a:t>
            </a:r>
            <a:r>
              <a:rPr kumimoji="1" lang="en-US" altLang="zh-TW" dirty="0"/>
              <a:t>API</a:t>
            </a:r>
            <a:r>
              <a:rPr kumimoji="1" lang="zh-TW" altLang="en-US" dirty="0"/>
              <a:t>實現即時監控的功能</a:t>
            </a:r>
          </a:p>
        </p:txBody>
      </p:sp>
    </p:spTree>
    <p:extLst>
      <p:ext uri="{BB962C8B-B14F-4D97-AF65-F5344CB8AC3E}">
        <p14:creationId xmlns:p14="http://schemas.microsoft.com/office/powerpoint/2010/main" val="2305468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1CDAB5-1FE1-624D-B257-97C893726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pc="-1" dirty="0">
                <a:solidFill>
                  <a:srgbClr val="000000"/>
                </a:solidFill>
                <a:latin typeface="Arial"/>
                <a:cs typeface="Noto Sans Mono Light" panose="020B0409040504020204" pitchFamily="50"/>
              </a:rPr>
              <a:t>作業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EC8034-19B0-7844-AB61-84FF6E848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攔截一個目錄裡面的所有物件，必須使用遞迴，以包含子目錄</a:t>
            </a:r>
          </a:p>
          <a:p>
            <a:pPr>
              <a:lnSpc>
                <a:spcPct val="150000"/>
              </a:lnSpc>
            </a:pPr>
            <a:r>
              <a:rPr kumimoji="1" lang="zh-TW" altLang="en-US" dirty="0"/>
              <a:t>還需要攔截所有動作，並且顯示在螢幕上</a:t>
            </a:r>
          </a:p>
        </p:txBody>
      </p:sp>
    </p:spTree>
    <p:extLst>
      <p:ext uri="{BB962C8B-B14F-4D97-AF65-F5344CB8AC3E}">
        <p14:creationId xmlns:p14="http://schemas.microsoft.com/office/powerpoint/2010/main" val="1948891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760E89-E0CE-3541-9835-FA0B131B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422D8C-95F4-3E4F-9EAA-82FBAE755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2074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3CEC16FA-0B11-1740-8D8D-F1FEAB2B2E3C}"/>
              </a:ext>
            </a:extLst>
          </p:cNvPr>
          <p:cNvSpPr txBox="1"/>
          <p:nvPr/>
        </p:nvSpPr>
        <p:spPr>
          <a:xfrm>
            <a:off x="838084" y="365037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ls一下</a:t>
            </a:r>
            <a:endParaRPr lang="zh-TW" sz="4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1DC5099B-7CB0-0B4E-BC9E-26FC1EE70BE3}"/>
              </a:ext>
            </a:extLst>
          </p:cNvPr>
          <p:cNvSpPr txBox="1"/>
          <p:nvPr/>
        </p:nvSpPr>
        <p:spPr>
          <a:xfrm>
            <a:off x="838084" y="1825563"/>
            <a:ext cx="10515243" cy="435096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B4B4B"/>
              </a:gs>
            </a:gsLst>
            <a:lin ang="16200000"/>
          </a:gradFill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nsolas"/>
                <a:cs typeface="Noto Sans Mono Light" panose="020B0409040504020204" pitchFamily="50"/>
              </a:rPr>
              <a:t>$ls -lh</a:t>
            </a:r>
            <a:endParaRPr lang="zh-TW" sz="24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nsolas"/>
                <a:cs typeface="Noto Sans Mono Light" panose="020B0409040504020204" pitchFamily="50"/>
              </a:rPr>
              <a:t>drwxrwxr-x  6 shiwulo shiwulo 4.0K Feb  1 12:25 _sp</a:t>
            </a:r>
            <a:endParaRPr lang="zh-TW" sz="24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nsolas"/>
                <a:cs typeface="Noto Sans Mono Light" panose="020B0409040504020204" pitchFamily="50"/>
              </a:rPr>
              <a:t>drwxr-xr-x  2 shiwulo shiwulo 4.0K Dec 29 12:44 Templates</a:t>
            </a:r>
            <a:endParaRPr lang="zh-TW" sz="24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nsolas"/>
                <a:cs typeface="Noto Sans Mono Light" panose="020B0409040504020204" pitchFamily="50"/>
              </a:rPr>
              <a:t>-rw-rw-r--+ 1 shiwulo shiwulo    0 Mar 15 08:14 tmp</a:t>
            </a:r>
            <a:endParaRPr lang="zh-TW" sz="24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b="0" i="0" u="none" strike="noStrike" kern="1200" cap="none" spc="-1" baseline="0" dirty="0">
                <a:solidFill>
                  <a:srgbClr val="FFFF00"/>
                </a:solidFill>
                <a:uFillTx/>
                <a:latin typeface="Courier" pitchFamily="2"/>
                <a:ea typeface="Consolas"/>
                <a:cs typeface="Noto Sans Mono Light" panose="020B0409040504020204" pitchFamily="50"/>
              </a:rPr>
              <a:t>/*檔案屬性多了+代表這一個檔案有擴充屬性，要用getfacl才可以看到完整的屬性*/</a:t>
            </a:r>
            <a:endParaRPr lang="zh-TW" sz="24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b="0" i="0" u="none" strike="noStrike" kern="1200" cap="none" spc="-1" baseline="0" dirty="0">
                <a:solidFill>
                  <a:srgbClr val="FFFFFF"/>
                </a:solidFill>
                <a:uFillTx/>
                <a:latin typeface="Courier" pitchFamily="2"/>
                <a:ea typeface="Consolas"/>
                <a:cs typeface="Noto Sans Mono Light" panose="020B0409040504020204" pitchFamily="50"/>
              </a:rPr>
              <a:t>drwxr-xr-x  2 shiwulo shiwulo 4.0K Dec 29 12:44 Videos</a:t>
            </a:r>
            <a:endParaRPr lang="zh-TW" sz="2400" u="none" strike="noStrike" kern="1200" cap="none" spc="-1" baseline="0" dirty="0">
              <a:solidFill>
                <a:srgbClr val="000000"/>
              </a:solidFill>
              <a:uFillTx/>
              <a:latin typeface="Courier" pitchFamily="2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352991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9D69E5C-0D77-7C42-8D07-5171B1E6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監聽檔案異動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2858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45E97145-2DE1-EA44-AD59-AEAC056EB657}"/>
              </a:ext>
            </a:extLst>
          </p:cNvPr>
          <p:cNvSpPr txBox="1"/>
          <p:nvPr/>
        </p:nvSpPr>
        <p:spPr>
          <a:xfrm>
            <a:off x="838084" y="365037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試用inotify</a:t>
            </a:r>
            <a:endParaRPr lang="zh-TW" sz="4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A1BFF219-C87D-124A-B4C2-EA12BD402A32}"/>
              </a:ext>
            </a:extLst>
          </p:cNvPr>
          <p:cNvSpPr txBox="1"/>
          <p:nvPr/>
        </p:nvSpPr>
        <p:spPr>
          <a:xfrm>
            <a:off x="838084" y="1825563"/>
            <a:ext cx="10515243" cy="435096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B4B4B"/>
              </a:gs>
            </a:gsLst>
            <a:lin ang="16200000"/>
          </a:gradFill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$ </a:t>
            </a:r>
            <a:r>
              <a:rPr lang="en-US" sz="1800" u="none" strike="noStrike" kern="1200" cap="none" spc="-1" baseline="0" dirty="0" err="1">
                <a:solidFill>
                  <a:srgbClr val="FFFF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sudo</a:t>
            </a:r>
            <a:r>
              <a:rPr lang="en-US" sz="1800" u="none" strike="noStrike" kern="1200" cap="none" spc="-1" baseline="0" dirty="0">
                <a:solidFill>
                  <a:srgbClr val="FFFF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apt install </a:t>
            </a:r>
            <a:r>
              <a:rPr lang="en-US" sz="1800" u="none" strike="noStrike" kern="1200" cap="none" spc="-1" baseline="0" dirty="0" err="1">
                <a:solidFill>
                  <a:srgbClr val="FFFF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inotify</a:t>
            </a:r>
            <a:r>
              <a:rPr lang="en-US" sz="1800" u="none" strike="noStrike" kern="1200" cap="none" spc="-1" baseline="0" dirty="0">
                <a:solidFill>
                  <a:srgbClr val="FFFF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-tools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$ </a:t>
            </a:r>
            <a:r>
              <a:rPr lang="en-US" sz="1800" u="none" strike="noStrike" kern="1200" cap="none" spc="-1" baseline="0" dirty="0" err="1">
                <a:solidFill>
                  <a:srgbClr val="FFFF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inotifywait</a:t>
            </a:r>
            <a:r>
              <a:rPr lang="en-US" sz="1800" u="none" strike="noStrike" kern="1200" cap="none" spc="-1" baseline="0" dirty="0">
                <a:solidFill>
                  <a:srgbClr val="FFFF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-m </a:t>
            </a:r>
            <a:r>
              <a:rPr lang="en-US" sz="1800" u="none" strike="noStrike" kern="1200" cap="none" spc="-1" baseline="0" dirty="0" err="1">
                <a:solidFill>
                  <a:srgbClr val="FFFF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list_acl.c</a:t>
            </a:r>
            <a:r>
              <a:rPr lang="en-US" sz="1800" u="none" strike="noStrike" kern="1200" cap="none" spc="-1" baseline="0" dirty="0">
                <a:solidFill>
                  <a:srgbClr val="FFFF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 ..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Setting up watches.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Watches established.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../ OPEN,ISDIR ch06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../ ACCESS,ISDIR ch06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../ CLOSE_NOWRITE,CLOSE,ISDIR ch06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../ OPEN,ISDIR ch06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../ ACCESS,ISDIR ch06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../ CLOSE_NOWRITE,CLOSE,ISDIR ch06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../ OPEN,ISDIR ch06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../ ACCESS,ISDIR ch06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FF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../ CLOSE_NOWRITE,CLOSE,ISDIR ch06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378677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EAD3E-E7F5-0B4D-8275-6EDA2E77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inotify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86DEF9-B67E-794A-AB7F-C0CBD7D08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int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inotify_init</a:t>
            </a:r>
            <a:r>
              <a:rPr kumimoji="1" lang="en-US" altLang="zh-TW" dirty="0"/>
              <a:t>(void)</a:t>
            </a:r>
          </a:p>
          <a:p>
            <a:pPr lvl="1"/>
            <a:r>
              <a:rPr kumimoji="1" lang="zh-TW" altLang="en-US" dirty="0"/>
              <a:t>初始化一個</a:t>
            </a:r>
            <a:r>
              <a:rPr kumimoji="1" lang="en-US" altLang="zh-TW" dirty="0" err="1"/>
              <a:t>inofiry</a:t>
            </a:r>
            <a:r>
              <a:rPr kumimoji="1" lang="zh-TW" altLang="en-US" dirty="0"/>
              <a:t>的監聽，回傳值是</a:t>
            </a:r>
            <a:r>
              <a:rPr kumimoji="1" lang="en-US" altLang="zh-TW" dirty="0"/>
              <a:t>file descriptor</a:t>
            </a:r>
            <a:r>
              <a:rPr kumimoji="1" lang="zh-TW" altLang="en-US" dirty="0"/>
              <a:t>（</a:t>
            </a:r>
            <a:r>
              <a:rPr kumimoji="1" lang="en-US" altLang="zh-TW" dirty="0" err="1"/>
              <a:t>fd</a:t>
            </a:r>
            <a:r>
              <a:rPr kumimoji="1" lang="zh-TW" altLang="en-US" dirty="0"/>
              <a:t>）</a:t>
            </a:r>
          </a:p>
          <a:p>
            <a:r>
              <a:rPr kumimoji="1" lang="en-US" altLang="zh-TW" dirty="0" err="1"/>
              <a:t>int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inotify_add_watch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int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fd</a:t>
            </a:r>
            <a:r>
              <a:rPr kumimoji="1" lang="en-US" altLang="zh-TW" dirty="0"/>
              <a:t>, </a:t>
            </a:r>
            <a:r>
              <a:rPr kumimoji="1" lang="en-US" altLang="zh-TW" dirty="0" err="1"/>
              <a:t>const</a:t>
            </a:r>
            <a:r>
              <a:rPr kumimoji="1" lang="en-US" altLang="zh-TW" dirty="0"/>
              <a:t> char* pathname, </a:t>
            </a:r>
            <a:r>
              <a:rPr kumimoji="1" lang="en-US" altLang="zh-TW" dirty="0" err="1"/>
              <a:t>int</a:t>
            </a:r>
            <a:r>
              <a:rPr kumimoji="1" lang="en-US" altLang="zh-TW" dirty="0"/>
              <a:t> mask)</a:t>
            </a:r>
          </a:p>
          <a:p>
            <a:pPr lvl="1"/>
            <a:r>
              <a:rPr kumimoji="1" lang="zh-TW" altLang="en-US" dirty="0"/>
              <a:t>使用</a:t>
            </a:r>
            <a:r>
              <a:rPr kumimoji="1" lang="en-US" altLang="zh-TW" dirty="0" err="1"/>
              <a:t>fd</a:t>
            </a:r>
            <a:r>
              <a:rPr kumimoji="1" lang="zh-TW" altLang="en-US" dirty="0"/>
              <a:t>對一個檔案或者目錄（</a:t>
            </a:r>
            <a:r>
              <a:rPr kumimoji="1" lang="en-US" altLang="zh-TW" dirty="0"/>
              <a:t>pathname</a:t>
            </a:r>
            <a:r>
              <a:rPr kumimoji="1" lang="zh-TW" altLang="en-US" dirty="0"/>
              <a:t>）進行一些（</a:t>
            </a:r>
            <a:r>
              <a:rPr kumimoji="1" lang="en-US" altLang="zh-TW" dirty="0"/>
              <a:t>mask</a:t>
            </a:r>
            <a:r>
              <a:rPr kumimoji="1" lang="zh-TW" altLang="en-US" dirty="0"/>
              <a:t>）監聽，回傳</a:t>
            </a:r>
            <a:r>
              <a:rPr kumimoji="1" lang="en-US" altLang="zh-TW" dirty="0"/>
              <a:t>watch descriptor</a:t>
            </a:r>
            <a:r>
              <a:rPr kumimoji="1" lang="zh-TW" altLang="en-US" dirty="0"/>
              <a:t>（</a:t>
            </a:r>
            <a:r>
              <a:rPr kumimoji="1" lang="en-US" altLang="zh-TW" dirty="0" err="1"/>
              <a:t>wd</a:t>
            </a:r>
            <a:r>
              <a:rPr kumimoji="1" lang="zh-TW" altLang="en-US" dirty="0"/>
              <a:t>）</a:t>
            </a:r>
          </a:p>
          <a:p>
            <a:r>
              <a:rPr kumimoji="1" lang="en-US" altLang="zh-TW" dirty="0" err="1"/>
              <a:t>int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inotify_rm_watch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int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fd</a:t>
            </a:r>
            <a:r>
              <a:rPr kumimoji="1" lang="en-US" altLang="zh-TW" dirty="0"/>
              <a:t>, </a:t>
            </a:r>
            <a:r>
              <a:rPr kumimoji="1" lang="en-US" altLang="zh-TW" dirty="0" err="1"/>
              <a:t>int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wd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TW" altLang="en-US" dirty="0"/>
              <a:t>移除</a:t>
            </a:r>
            <a:r>
              <a:rPr kumimoji="1" lang="en-US" altLang="zh-TW" dirty="0" err="1"/>
              <a:t>inotify</a:t>
            </a:r>
            <a:r>
              <a:rPr kumimoji="1" lang="zh-TW" altLang="en-US" dirty="0"/>
              <a:t>的一個監聽</a:t>
            </a:r>
          </a:p>
          <a:p>
            <a:r>
              <a:rPr kumimoji="1" lang="zh-TW" altLang="en-US" dirty="0"/>
              <a:t>設定好要監聽的物件（如：目錄、檔案）後，就可以用</a:t>
            </a:r>
            <a:r>
              <a:rPr kumimoji="1" lang="en-US" altLang="zh-TW" dirty="0"/>
              <a:t>read</a:t>
            </a:r>
            <a:r>
              <a:rPr kumimoji="1" lang="zh-TW" altLang="en-US" dirty="0"/>
              <a:t>來查看監聽的結果</a:t>
            </a:r>
          </a:p>
        </p:txBody>
      </p:sp>
    </p:spTree>
    <p:extLst>
      <p:ext uri="{BB962C8B-B14F-4D97-AF65-F5344CB8AC3E}">
        <p14:creationId xmlns:p14="http://schemas.microsoft.com/office/powerpoint/2010/main" val="544811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9A1BBC61-5D65-9844-BEA0-7001E4439F35}"/>
              </a:ext>
            </a:extLst>
          </p:cNvPr>
          <p:cNvSpPr txBox="1"/>
          <p:nvPr/>
        </p:nvSpPr>
        <p:spPr>
          <a:xfrm>
            <a:off x="838084" y="365037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icrosoft YaHei Light" panose="020B0502040204020203" pitchFamily="34" charset="-122"/>
                <a:cs typeface="Noto Sans Mono Light" panose="020B0409040504020204" pitchFamily="50"/>
              </a:rPr>
              <a:t>inotify_event</a:t>
            </a: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87CC1FD2-534F-314F-877D-3DF74703FFD0}"/>
              </a:ext>
            </a:extLst>
          </p:cNvPr>
          <p:cNvSpPr txBox="1"/>
          <p:nvPr/>
        </p:nvSpPr>
        <p:spPr>
          <a:xfrm>
            <a:off x="838084" y="1825563"/>
            <a:ext cx="10515243" cy="43509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struct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</a:t>
            </a:r>
            <a:r>
              <a:rPr lang="en-US" sz="2200" b="0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inotify_event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{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   </a:t>
            </a:r>
            <a:r>
              <a:rPr lang="en-US" sz="22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int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     wd;       </a:t>
            </a:r>
            <a:r>
              <a:rPr lang="en-US" sz="2200" b="0" i="0" u="none" strike="noStrike" kern="1200" cap="none" spc="-1" baseline="0" dirty="0">
                <a:solidFill>
                  <a:srgbClr val="0074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/* Watch descriptor */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   uint32_t mask;     </a:t>
            </a:r>
            <a:r>
              <a:rPr lang="en-US" sz="2200" b="0" i="0" u="none" strike="noStrike" kern="1200" cap="none" spc="-1" baseline="0" dirty="0">
                <a:solidFill>
                  <a:srgbClr val="0074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/* Mask describing event */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   uint32_t cookie;   </a:t>
            </a:r>
            <a:r>
              <a:rPr lang="en-US" sz="2200" b="0" i="0" u="none" strike="noStrike" kern="1200" cap="none" spc="-1" baseline="0" dirty="0">
                <a:solidFill>
                  <a:srgbClr val="0074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/* Unique cookie associating related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0074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                       events (for rename(2)) */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   uint32_t </a:t>
            </a:r>
            <a:r>
              <a:rPr lang="en-US" sz="2200" b="0" i="0" u="none" strike="noStrike" kern="1200" cap="none" spc="-1" baseline="0" dirty="0" err="1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len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;      </a:t>
            </a:r>
            <a:r>
              <a:rPr lang="en-US" sz="2200" b="0" i="0" u="none" strike="noStrike" kern="1200" cap="none" spc="-1" baseline="0" dirty="0">
                <a:solidFill>
                  <a:srgbClr val="0074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/* Size of name field */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   </a:t>
            </a:r>
            <a:r>
              <a:rPr lang="en-US" sz="2200" b="0" i="0" u="none" strike="noStrike" kern="1200" cap="none" spc="-1" baseline="0" dirty="0">
                <a:solidFill>
                  <a:srgbClr val="AA0D91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char</a:t>
            </a: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     name[];   </a:t>
            </a:r>
            <a:r>
              <a:rPr lang="en-US" sz="2200" b="0" i="0" u="none" strike="noStrike" kern="1200" cap="none" spc="-1" baseline="0" dirty="0">
                <a:solidFill>
                  <a:srgbClr val="0074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/* Optional null-terminated name */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-1" baseline="0" dirty="0">
                <a:solidFill>
                  <a:srgbClr val="000000"/>
                </a:solidFill>
                <a:uFillTx/>
                <a:latin typeface="Courier New"/>
                <a:ea typeface="Menlo-Regular"/>
                <a:cs typeface="Noto Sans Mono Light" panose="020B0409040504020204" pitchFamily="50"/>
              </a:rPr>
              <a:t>};</a:t>
            </a:r>
            <a:endParaRPr lang="en-US" sz="22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81F0DB6-61E6-2847-B8D7-493322A94D30}"/>
              </a:ext>
            </a:extLst>
          </p:cNvPr>
          <p:cNvSpPr/>
          <p:nvPr/>
        </p:nvSpPr>
        <p:spPr>
          <a:xfrm>
            <a:off x="838084" y="5039999"/>
            <a:ext cx="3697915" cy="575998"/>
          </a:xfrm>
          <a:prstGeom prst="rect">
            <a:avLst/>
          </a:prstGeom>
          <a:solidFill>
            <a:srgbClr val="00508F"/>
          </a:solidFill>
          <a:ln w="9528" cap="flat">
            <a:solidFill>
              <a:srgbClr val="3465A4"/>
            </a:solidFill>
            <a:prstDash val="solid"/>
          </a:ln>
        </p:spPr>
        <p:txBody>
          <a:bodyPr vert="horz" wrap="none" lIns="90004" tIns="44997" rIns="90004" bIns="44997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wd, mask, cookie, </a:t>
            </a:r>
            <a:r>
              <a:rPr lang="en-US" sz="1800" u="none" strike="noStrike" kern="1200" cap="none" spc="-1" baseline="0" dirty="0" err="1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len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065B7C09-0C19-0A41-81D9-D08DD1B258ED}"/>
              </a:ext>
            </a:extLst>
          </p:cNvPr>
          <p:cNvSpPr/>
          <p:nvPr/>
        </p:nvSpPr>
        <p:spPr>
          <a:xfrm>
            <a:off x="4510076" y="5039999"/>
            <a:ext cx="5857920" cy="575998"/>
          </a:xfrm>
          <a:prstGeom prst="rect">
            <a:avLst/>
          </a:prstGeom>
          <a:solidFill>
            <a:srgbClr val="2B511A"/>
          </a:solidFill>
          <a:ln w="9528" cap="flat">
            <a:solidFill>
              <a:srgbClr val="3465A4"/>
            </a:solidFill>
            <a:prstDash val="solid"/>
          </a:ln>
        </p:spPr>
        <p:txBody>
          <a:bodyPr vert="horz" wrap="none" lIns="90004" tIns="44997" rIns="90004" bIns="44997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name</a:t>
            </a:r>
            <a:endParaRPr lang="en-US" sz="180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1135374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</TotalTime>
  <Words>3366</Words>
  <Application>Microsoft Macintosh PowerPoint</Application>
  <PresentationFormat>寬螢幕</PresentationFormat>
  <Paragraphs>372</Paragraphs>
  <Slides>48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60" baseType="lpstr">
      <vt:lpstr>Microsoft YaHei</vt:lpstr>
      <vt:lpstr>Microsoft YaHei Light</vt:lpstr>
      <vt:lpstr>PingFang TC Light</vt:lpstr>
      <vt:lpstr>Source Han Sans TC Light</vt:lpstr>
      <vt:lpstr>Source Han Sans TW Light</vt:lpstr>
      <vt:lpstr>Source Han Sans TW Medium</vt:lpstr>
      <vt:lpstr>Source Han Sans TW Normal</vt:lpstr>
      <vt:lpstr>StarSymbol</vt:lpstr>
      <vt:lpstr>Arial</vt:lpstr>
      <vt:lpstr>Courier</vt:lpstr>
      <vt:lpstr>Courier New</vt:lpstr>
      <vt:lpstr>Office 佈景主題</vt:lpstr>
      <vt:lpstr>檔案及目錄</vt:lpstr>
      <vt:lpstr>設定檔案的「ACL」</vt:lpstr>
      <vt:lpstr>檔案的ACL</vt:lpstr>
      <vt:lpstr>PowerPoint 簡報</vt:lpstr>
      <vt:lpstr>PowerPoint 簡報</vt:lpstr>
      <vt:lpstr>監聽檔案異動</vt:lpstr>
      <vt:lpstr>PowerPoint 簡報</vt:lpstr>
      <vt:lpstr>inotify</vt:lpstr>
      <vt:lpstr>PowerPoint 簡報</vt:lpstr>
      <vt:lpstr>網頁</vt:lpstr>
      <vt:lpstr>網頁</vt:lpstr>
      <vt:lpstr>指令：getfacl, setfacl</vt:lpstr>
      <vt:lpstr>PowerPoint 簡報</vt:lpstr>
      <vt:lpstr>setfacl</vt:lpstr>
      <vt:lpstr>PowerPoint 簡報</vt:lpstr>
      <vt:lpstr>PowerPoint 簡報</vt:lpstr>
      <vt:lpstr>PowerPoint 簡報</vt:lpstr>
      <vt:lpstr>PowerPoint 簡報</vt:lpstr>
      <vt:lpstr>ACL functions</vt:lpstr>
      <vt:lpstr>clang</vt:lpstr>
      <vt:lpstr>position of gcc -l option</vt:lpstr>
      <vt:lpstr>PowerPoint 簡報</vt:lpstr>
      <vt:lpstr>PowerPoint 簡報</vt:lpstr>
      <vt:lpstr>PowerPoint 簡報</vt:lpstr>
      <vt:lpstr>PowerPoint 簡報</vt:lpstr>
      <vt:lpstr>PowerPoint 簡報</vt:lpstr>
      <vt:lpstr>小結</vt:lpstr>
      <vt:lpstr>擴充屬性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修改listattr.c</vt:lpstr>
      <vt:lpstr>PowerPoint 簡報</vt:lpstr>
      <vt:lpstr>小結</vt:lpstr>
      <vt:lpstr>監聽檔案異動</vt:lpstr>
      <vt:lpstr>PowerPoint 簡報</vt:lpstr>
      <vt:lpstr>inotify</vt:lpstr>
      <vt:lpstr>PowerPoint 簡報</vt:lpstr>
      <vt:lpstr>PowerPoint 簡報</vt:lpstr>
      <vt:lpstr>PowerPoint 簡報</vt:lpstr>
      <vt:lpstr>PowerPoint 簡報</vt:lpstr>
      <vt:lpstr>PowerPoint 簡報</vt:lpstr>
      <vt:lpstr>小結</vt:lpstr>
      <vt:lpstr>作業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Linux安裝與操作 </dc:title>
  <dc:creator>習五 羅</dc:creator>
  <cp:lastModifiedBy>Shiwu Lo</cp:lastModifiedBy>
  <cp:revision>65</cp:revision>
  <dcterms:created xsi:type="dcterms:W3CDTF">2019-01-31T14:35:51Z</dcterms:created>
  <dcterms:modified xsi:type="dcterms:W3CDTF">2022-04-07T06:46:00Z</dcterms:modified>
</cp:coreProperties>
</file>